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Gill Sans"/>
      <p:regular r:id="rId41"/>
      <p:bold r:id="rId42"/>
    </p:embeddedFont>
    <p:embeddedFont>
      <p:font typeface="Century Gothic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4FBE43-4F83-4C98-A5FA-3E59646B3522}">
  <a:tblStyle styleId="{094FBE43-4F83-4C98-A5FA-3E59646B3522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FDF0E7"/>
          </a:solidFill>
        </a:fill>
      </a:tcStyle>
    </a:band1H>
    <a:band2H>
      <a:tcTxStyle/>
    </a:band2H>
    <a:band1V>
      <a:tcTxStyle/>
      <a:tcStyle>
        <a:fill>
          <a:solidFill>
            <a:srgbClr val="FDF0E7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GillSans-bold.fntdata"/><Relationship Id="rId41" Type="http://schemas.openxmlformats.org/officeDocument/2006/relationships/font" Target="fonts/GillSans-regular.fntdata"/><Relationship Id="rId22" Type="http://schemas.openxmlformats.org/officeDocument/2006/relationships/slide" Target="slides/slide17.xml"/><Relationship Id="rId44" Type="http://schemas.openxmlformats.org/officeDocument/2006/relationships/font" Target="fonts/CenturyGothic-bold.fntdata"/><Relationship Id="rId21" Type="http://schemas.openxmlformats.org/officeDocument/2006/relationships/slide" Target="slides/slide16.xml"/><Relationship Id="rId43" Type="http://schemas.openxmlformats.org/officeDocument/2006/relationships/font" Target="fonts/CenturyGothic-regular.fntdata"/><Relationship Id="rId24" Type="http://schemas.openxmlformats.org/officeDocument/2006/relationships/slide" Target="slides/slide19.xml"/><Relationship Id="rId46" Type="http://schemas.openxmlformats.org/officeDocument/2006/relationships/font" Target="fonts/CenturyGothic-boldItalic.fntdata"/><Relationship Id="rId23" Type="http://schemas.openxmlformats.org/officeDocument/2006/relationships/slide" Target="slides/slide18.xml"/><Relationship Id="rId45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4545009" y="324171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2838640" y="329755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C7C7C7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presentation/d/1Q_8G2Dry8jcz1RyZ7VhcRhbhJ0gagWR9TaNCxG7O4Jc/edit?usp=sharing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hyperlink" Target="https://www.16personalities.com/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1600200" y="3069916"/>
            <a:ext cx="8991600" cy="1890966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EL MERCADO DE TRABAJO Y LA BÚSQUEDA DE EMPLEO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2695194" y="5296019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TEMA 10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ofesiones más demandadas socialmente -canalJUBILACIÓN"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470" y="103734"/>
            <a:ext cx="7997059" cy="2966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7447267" y="468260"/>
            <a:ext cx="3934047" cy="1871275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ITINERARIOS FORMATIVOS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7892648" y="2856527"/>
            <a:ext cx="3179925" cy="1321308"/>
            <a:chOff x="257166" y="1184"/>
            <a:chExt cx="3179925" cy="1321308"/>
          </a:xfrm>
        </p:grpSpPr>
        <p:sp>
          <p:nvSpPr>
            <p:cNvPr id="182" name="Google Shape;182;p22"/>
            <p:cNvSpPr/>
            <p:nvPr/>
          </p:nvSpPr>
          <p:spPr>
            <a:xfrm>
              <a:off x="257166" y="1184"/>
              <a:ext cx="3179925" cy="1321308"/>
            </a:xfrm>
            <a:prstGeom prst="rect">
              <a:avLst/>
            </a:prstGeom>
            <a:gradFill>
              <a:gsLst>
                <a:gs pos="0">
                  <a:srgbClr val="F5A83E"/>
                </a:gs>
                <a:gs pos="50000">
                  <a:srgbClr val="F7A117"/>
                </a:gs>
                <a:gs pos="100000">
                  <a:srgbClr val="F69C0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 txBox="1"/>
            <p:nvPr/>
          </p:nvSpPr>
          <p:spPr>
            <a:xfrm>
              <a:off x="257166" y="1184"/>
              <a:ext cx="3179925" cy="13213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Sistema educativo 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84" name="Google Shape;184;p22"/>
          <p:cNvSpPr txBox="1"/>
          <p:nvPr/>
        </p:nvSpPr>
        <p:spPr>
          <a:xfrm>
            <a:off x="4832350" y="3784448"/>
            <a:ext cx="5334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GM</a:t>
            </a:r>
            <a:endParaRPr b="1" i="0" sz="10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4762500" y="6172048"/>
            <a:ext cx="6731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GS</a:t>
            </a:r>
            <a:endParaRPr b="1" i="0" sz="10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06400" y="718326"/>
            <a:ext cx="6629400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EJERCICIO DE CLASE</a:t>
            </a:r>
            <a:endParaRPr b="0" i="0" sz="2200" u="sng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Por grupos, investigar los siguientes títulos</a:t>
            </a:r>
            <a:endParaRPr/>
          </a:p>
          <a:p>
            <a:pPr indent="-2032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FPB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FPGM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FPGS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FP DUAL</a:t>
            </a:r>
            <a:endParaRPr/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FP Para el empleo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ucación ofertará cinco nuevos ciclos de Formación Profesional en ..." id="187" name="Google Shape;1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5152" y="3352800"/>
            <a:ext cx="6926848" cy="3896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326136" y="69037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ITINERARIOS FORMATIVOS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23"/>
          <p:cNvGrpSpPr/>
          <p:nvPr/>
        </p:nvGrpSpPr>
        <p:grpSpPr>
          <a:xfrm>
            <a:off x="8434947" y="2444764"/>
            <a:ext cx="3179925" cy="1321308"/>
            <a:chOff x="379805" y="1184"/>
            <a:chExt cx="3179925" cy="1321308"/>
          </a:xfrm>
        </p:grpSpPr>
        <p:sp>
          <p:nvSpPr>
            <p:cNvPr id="194" name="Google Shape;194;p23"/>
            <p:cNvSpPr/>
            <p:nvPr/>
          </p:nvSpPr>
          <p:spPr>
            <a:xfrm>
              <a:off x="379805" y="1184"/>
              <a:ext cx="3179925" cy="1321308"/>
            </a:xfrm>
            <a:prstGeom prst="rect">
              <a:avLst/>
            </a:prstGeom>
            <a:gradFill>
              <a:gsLst>
                <a:gs pos="0">
                  <a:srgbClr val="F5A83E"/>
                </a:gs>
                <a:gs pos="50000">
                  <a:srgbClr val="F7A117"/>
                </a:gs>
                <a:gs pos="100000">
                  <a:srgbClr val="F69C0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 txBox="1"/>
            <p:nvPr/>
          </p:nvSpPr>
          <p:spPr>
            <a:xfrm>
              <a:off x="379805" y="1184"/>
              <a:ext cx="3179925" cy="13213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Experiencia laboral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96" name="Google Shape;196;p23"/>
          <p:cNvSpPr txBox="1"/>
          <p:nvPr/>
        </p:nvSpPr>
        <p:spPr>
          <a:xfrm>
            <a:off x="326136" y="2402701"/>
            <a:ext cx="7751064" cy="1549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Las CCAA convocan 🡪 Procesos de evaluación y acreditación de competencias profesionales. 🡪 Vías no formales de formación/experiencia labora.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7" name="Google Shape;197;p23"/>
          <p:cNvGrpSpPr/>
          <p:nvPr/>
        </p:nvGrpSpPr>
        <p:grpSpPr>
          <a:xfrm>
            <a:off x="8403921" y="4689398"/>
            <a:ext cx="3179925" cy="1321308"/>
            <a:chOff x="360757" y="592"/>
            <a:chExt cx="3179925" cy="1321308"/>
          </a:xfrm>
        </p:grpSpPr>
        <p:sp>
          <p:nvSpPr>
            <p:cNvPr id="198" name="Google Shape;198;p23"/>
            <p:cNvSpPr/>
            <p:nvPr/>
          </p:nvSpPr>
          <p:spPr>
            <a:xfrm>
              <a:off x="360757" y="592"/>
              <a:ext cx="3179925" cy="1321308"/>
            </a:xfrm>
            <a:prstGeom prst="rect">
              <a:avLst/>
            </a:prstGeom>
            <a:gradFill>
              <a:gsLst>
                <a:gs pos="0">
                  <a:srgbClr val="F5A83E"/>
                </a:gs>
                <a:gs pos="50000">
                  <a:srgbClr val="F7A117"/>
                </a:gs>
                <a:gs pos="100000">
                  <a:srgbClr val="F69C0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 txBox="1"/>
            <p:nvPr/>
          </p:nvSpPr>
          <p:spPr>
            <a:xfrm>
              <a:off x="360757" y="592"/>
              <a:ext cx="3179925" cy="13213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Certificados de profesionalidad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0" name="Google Shape;200;p23"/>
          <p:cNvSpPr txBox="1"/>
          <p:nvPr/>
        </p:nvSpPr>
        <p:spPr>
          <a:xfrm>
            <a:off x="326136" y="4542138"/>
            <a:ext cx="7751064" cy="1549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Acreditación de la capacitación para el desarrollo de una actividad laboral 🡪 Curso de FP para el empleo/experiencia laboral. 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omo Mierdas Quieren Que Tenga Experiencia Laboral Si No Me ..." id="201" name="Google Shape;201;p23"/>
          <p:cNvPicPr preferRelativeResize="0"/>
          <p:nvPr/>
        </p:nvPicPr>
        <p:blipFill rotWithShape="1">
          <a:blip r:embed="rId3">
            <a:alphaModFix/>
          </a:blip>
          <a:srcRect b="15301" l="0" r="0" t="0"/>
          <a:stretch/>
        </p:blipFill>
        <p:spPr>
          <a:xfrm>
            <a:off x="8433119" y="123590"/>
            <a:ext cx="3151501" cy="232228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/>
          <p:nvPr/>
        </p:nvSpPr>
        <p:spPr>
          <a:xfrm rot="1505001">
            <a:off x="10020300" y="215900"/>
            <a:ext cx="1936282" cy="1308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¿¡Cómo quieren que tenga experiencia laboral si no me contratan!?</a:t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EL MERCADO DE TRABAJO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410687" y="2842327"/>
            <a:ext cx="7275095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“Lugar donde confluyen </a:t>
            </a: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ofertas de empleadores 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y </a:t>
            </a: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demandas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 de aquellos que buscan trabajo (futuros </a:t>
            </a: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empleados</a:t>
            </a: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).”</a:t>
            </a:r>
            <a:endParaRPr/>
          </a:p>
          <a:p>
            <a:pPr indent="0" lvl="0" marL="0" rtl="0" algn="ctr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24"/>
          <p:cNvSpPr/>
          <p:nvPr/>
        </p:nvSpPr>
        <p:spPr>
          <a:xfrm rot="-1390003">
            <a:off x="7411453" y="2903619"/>
            <a:ext cx="1283368" cy="3689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Google Shape;210;p24"/>
          <p:cNvSpPr/>
          <p:nvPr/>
        </p:nvSpPr>
        <p:spPr>
          <a:xfrm rot="1526059">
            <a:off x="7407656" y="3644455"/>
            <a:ext cx="1283368" cy="3689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8708063" y="2324918"/>
            <a:ext cx="3483937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Empresarios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privados</a:t>
            </a:r>
            <a:endParaRPr/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Administración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pública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ficial Los Empleados Tarea - Gráficos vectoriales gratis en Pixabay" id="212" name="Google Shape;2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9428" y="4448576"/>
            <a:ext cx="1154080" cy="2021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resa - Iconos gratis de negocios y finanzas" id="213" name="Google Shape;21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687" y="275777"/>
            <a:ext cx="2390274" cy="239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EL MERCADO DE TRABAJO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2800961" y="2153413"/>
            <a:ext cx="7275095" cy="84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200" u="sng">
                <a:latin typeface="Century Gothic"/>
                <a:ea typeface="Century Gothic"/>
                <a:cs typeface="Century Gothic"/>
                <a:sym typeface="Century Gothic"/>
              </a:rPr>
              <a:t>¿CAMBIOS EN EL MERCADO DE TRABAJO DEL S.XXI?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mpresa - Iconos gratis de negocios y finanzas" id="220" name="Google Shape;2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687" y="275777"/>
            <a:ext cx="2390274" cy="239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410688" y="2999874"/>
            <a:ext cx="9904386" cy="3433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Incremento población activa</a:t>
            </a:r>
            <a:endParaRPr/>
          </a:p>
          <a:p>
            <a:pPr indent="-177800" lvl="0" marL="2286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Globalización 🡪 Las empresas se internacionalizan</a:t>
            </a:r>
            <a:endParaRPr/>
          </a:p>
          <a:p>
            <a:pPr indent="-228600" lvl="0" marL="2286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</a:pPr>
            <a:r>
              <a:rPr b="0" i="0" lang="en-US" sz="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indent="-228600" lvl="0" marL="2286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Externalización de servicios 🡪 Subcontratas</a:t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4937899" y="2842327"/>
            <a:ext cx="4440639" cy="1041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Noto Sans Symbols"/>
              <a:buChar char="⮚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 nacimientos – defunciones</a:t>
            </a:r>
            <a:endParaRPr/>
          </a:p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Noto Sans Symbols"/>
              <a:buChar char="⮚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Inserción laboral femenina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obalización PNG cliparts descarga gratuita | PNGOcean" id="223" name="Google Shape;22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800" y="3487648"/>
            <a:ext cx="3505200" cy="327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 EL MERCADO DE TRABAJO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2800961" y="2153413"/>
            <a:ext cx="7275095" cy="846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200" u="sng">
                <a:latin typeface="Century Gothic"/>
                <a:ea typeface="Century Gothic"/>
                <a:cs typeface="Century Gothic"/>
                <a:sym typeface="Century Gothic"/>
              </a:rPr>
              <a:t>¿CAMBIOS EN EL MERCADO DE TRABAJO DEL S.XXI?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mpresa - Iconos gratis de negocios y finanzas" id="230" name="Google Shape;2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687" y="275777"/>
            <a:ext cx="2390274" cy="239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410688" y="2999874"/>
            <a:ext cx="9904386" cy="3433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Nuevas tecnologías</a:t>
            </a:r>
            <a:endParaRPr/>
          </a:p>
          <a:p>
            <a:pPr indent="-177800" lvl="1" marL="4572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1" marL="4572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Organización de la empresa 🡪 Modelo fluido</a:t>
            </a:r>
            <a:endParaRPr b="0" i="0" sz="22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7800" lvl="1" marL="4572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1" marL="4572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Teletrabajo 🡪 Deslocalización del empleo</a:t>
            </a:r>
            <a:endParaRPr b="0" i="0" sz="22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88900" lvl="1" marL="4572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26"/>
          <p:cNvSpPr/>
          <p:nvPr/>
        </p:nvSpPr>
        <p:spPr>
          <a:xfrm rot="1164130">
            <a:off x="3813067" y="3573240"/>
            <a:ext cx="861524" cy="2450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Google Shape;233;p26"/>
          <p:cNvSpPr/>
          <p:nvPr/>
        </p:nvSpPr>
        <p:spPr>
          <a:xfrm rot="-857436">
            <a:off x="3813742" y="3089495"/>
            <a:ext cx="861524" cy="2450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4850826" y="2666051"/>
            <a:ext cx="6221093" cy="13380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Sist. Producción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🡪 Robotización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Organización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🡪 Equipos de trabajo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ropped-inteligencia-artificial.png - Ligdi González" id="235" name="Google Shape;2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8154" y="1911874"/>
            <a:ext cx="2042575" cy="204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mo hacer teletrabajo de forma segura - Tec Toc Blog" id="236" name="Google Shape;23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1792" y="3512513"/>
            <a:ext cx="6101611" cy="325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3.1. FUENTES DE INFORMACIÓN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rbuja De Pensamiento | Vectores, Fotos de Stock y PSD Gratis" id="242" name="Google Shape;242;p27"/>
          <p:cNvPicPr preferRelativeResize="0"/>
          <p:nvPr/>
        </p:nvPicPr>
        <p:blipFill rotWithShape="1">
          <a:blip r:embed="rId3">
            <a:alphaModFix/>
          </a:blip>
          <a:srcRect b="6852" l="0" r="0" t="0"/>
          <a:stretch/>
        </p:blipFill>
        <p:spPr>
          <a:xfrm>
            <a:off x="486695" y="1303906"/>
            <a:ext cx="6194323" cy="555409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/>
          <p:nvPr/>
        </p:nvSpPr>
        <p:spPr>
          <a:xfrm>
            <a:off x="5899354" y="1802353"/>
            <a:ext cx="5914103" cy="3905273"/>
          </a:xfrm>
          <a:prstGeom prst="cloudCallout">
            <a:avLst>
              <a:gd fmla="val -90908" name="adj1"/>
              <a:gd fmla="val 21329" name="adj2"/>
            </a:avLst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6031263" y="2873062"/>
            <a:ext cx="5650283" cy="1763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286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¿Dónde busco ofertas de trabajo? </a:t>
            </a:r>
            <a:endParaRPr/>
          </a:p>
          <a:p>
            <a:pPr indent="0" lvl="1" marL="228600" marR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¿Dónde me anuncio? </a:t>
            </a:r>
            <a:endParaRPr b="1" i="1" sz="22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2024657" y="944192"/>
            <a:ext cx="8402451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3.1. FUENTES DE INFORMACIÓN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rbuja De Pensamiento | Vectores, Fotos de Stock y PSD Gratis" id="250" name="Google Shape;250;p28"/>
          <p:cNvPicPr preferRelativeResize="0"/>
          <p:nvPr/>
        </p:nvPicPr>
        <p:blipFill rotWithShape="1">
          <a:blip r:embed="rId3">
            <a:alphaModFix/>
          </a:blip>
          <a:srcRect b="6852" l="0" r="0" t="0"/>
          <a:stretch/>
        </p:blipFill>
        <p:spPr>
          <a:xfrm>
            <a:off x="1500230" y="-300572"/>
            <a:ext cx="2713995" cy="2433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8"/>
          <p:cNvGrpSpPr/>
          <p:nvPr/>
        </p:nvGrpSpPr>
        <p:grpSpPr>
          <a:xfrm>
            <a:off x="585597" y="2463734"/>
            <a:ext cx="8716297" cy="3844463"/>
            <a:chOff x="0" y="18683"/>
            <a:chExt cx="8716297" cy="3844463"/>
          </a:xfrm>
        </p:grpSpPr>
        <p:sp>
          <p:nvSpPr>
            <p:cNvPr id="252" name="Google Shape;252;p28"/>
            <p:cNvSpPr/>
            <p:nvPr/>
          </p:nvSpPr>
          <p:spPr>
            <a:xfrm>
              <a:off x="0" y="18683"/>
              <a:ext cx="8716297" cy="84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89803"/>
                  </a:srgbClr>
                </a:gs>
                <a:gs pos="50000">
                  <a:srgbClr val="F7A117">
                    <a:alpha val="89803"/>
                  </a:srgbClr>
                </a:gs>
                <a:gs pos="100000">
                  <a:srgbClr val="F69C0C">
                    <a:alpha val="8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41123" y="59806"/>
              <a:ext cx="8634051" cy="760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Servicio Público de Empleo (SEPE)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0" y="861083"/>
              <a:ext cx="8716297" cy="1187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 txBox="1"/>
            <p:nvPr/>
          </p:nvSpPr>
          <p:spPr>
            <a:xfrm>
              <a:off x="0" y="861083"/>
              <a:ext cx="8716297" cy="1187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276725" spcFirstLastPara="1" rIns="170675" wrap="square" tIns="30475">
              <a:noAutofit/>
            </a:bodyPr>
            <a:lstStyle/>
            <a:p>
              <a:pPr indent="-228600" lvl="1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CCAA 🡪 Intermediación, Cursos de formación, Orientación…</a:t>
              </a:r>
              <a:endPara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0" y="2048746"/>
              <a:ext cx="8716297" cy="84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69803"/>
                  </a:srgbClr>
                </a:gs>
                <a:gs pos="50000">
                  <a:srgbClr val="F7A117">
                    <a:alpha val="69803"/>
                  </a:srgbClr>
                </a:gs>
                <a:gs pos="100000">
                  <a:srgbClr val="F69C0C">
                    <a:alpha val="6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 txBox="1"/>
            <p:nvPr/>
          </p:nvSpPr>
          <p:spPr>
            <a:xfrm>
              <a:off x="41123" y="2089869"/>
              <a:ext cx="8634051" cy="760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Agencias Privadas de Colocación 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0" y="3020746"/>
              <a:ext cx="8716297" cy="842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49803"/>
                  </a:srgbClr>
                </a:gs>
                <a:gs pos="50000">
                  <a:srgbClr val="F7A117">
                    <a:alpha val="49803"/>
                  </a:srgbClr>
                </a:gs>
                <a:gs pos="100000">
                  <a:srgbClr val="F69C0C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 txBox="1"/>
            <p:nvPr/>
          </p:nvSpPr>
          <p:spPr>
            <a:xfrm>
              <a:off x="41123" y="3061869"/>
              <a:ext cx="8634051" cy="760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Empresas de Trabajo Temporal (ETT)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0" name="Google Shape;260;p28"/>
          <p:cNvSpPr/>
          <p:nvPr/>
        </p:nvSpPr>
        <p:spPr>
          <a:xfrm>
            <a:off x="9792929" y="4791546"/>
            <a:ext cx="1445342" cy="1194620"/>
          </a:xfrm>
          <a:prstGeom prst="ellipse">
            <a:avLst/>
          </a:prstGeom>
          <a:solidFill>
            <a:schemeClr val="accent1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TEMA 2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ñana 15 de junio termina el plazo de... - Servicio Público de ..." id="261" name="Google Shape;26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5990" y="2671482"/>
            <a:ext cx="2495127" cy="1251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king de empresas por empleo en España; ETT's al frente - El Captor" id="262" name="Google Shape;26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9038" y="4450832"/>
            <a:ext cx="2808588" cy="187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2024657" y="944192"/>
            <a:ext cx="8402451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3.1. FUENTES DE INFORMACIÓN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rbuja De Pensamiento | Vectores, Fotos de Stock y PSD Gratis" id="268" name="Google Shape;268;p29"/>
          <p:cNvPicPr preferRelativeResize="0"/>
          <p:nvPr/>
        </p:nvPicPr>
        <p:blipFill rotWithShape="1">
          <a:blip r:embed="rId3">
            <a:alphaModFix/>
          </a:blip>
          <a:srcRect b="6852" l="0" r="0" t="0"/>
          <a:stretch/>
        </p:blipFill>
        <p:spPr>
          <a:xfrm>
            <a:off x="1266334" y="-300572"/>
            <a:ext cx="2713995" cy="2433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9"/>
          <p:cNvGrpSpPr/>
          <p:nvPr/>
        </p:nvGrpSpPr>
        <p:grpSpPr>
          <a:xfrm>
            <a:off x="466166" y="2222286"/>
            <a:ext cx="9144000" cy="4555305"/>
            <a:chOff x="0" y="8691"/>
            <a:chExt cx="9144000" cy="4555305"/>
          </a:xfrm>
        </p:grpSpPr>
        <p:sp>
          <p:nvSpPr>
            <p:cNvPr id="270" name="Google Shape;270;p29"/>
            <p:cNvSpPr/>
            <p:nvPr/>
          </p:nvSpPr>
          <p:spPr>
            <a:xfrm>
              <a:off x="0" y="8691"/>
              <a:ext cx="9144000" cy="83947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89803"/>
                  </a:srgbClr>
                </a:gs>
                <a:gs pos="50000">
                  <a:srgbClr val="F7A117">
                    <a:alpha val="89803"/>
                  </a:srgbClr>
                </a:gs>
                <a:gs pos="100000">
                  <a:srgbClr val="F69C0C">
                    <a:alpha val="8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40980" y="49671"/>
              <a:ext cx="9062040" cy="757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Prensa especializada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0" y="848166"/>
              <a:ext cx="9144000" cy="678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9"/>
            <p:cNvSpPr txBox="1"/>
            <p:nvPr/>
          </p:nvSpPr>
          <p:spPr>
            <a:xfrm>
              <a:off x="0" y="848166"/>
              <a:ext cx="9144000" cy="678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290300" spcFirstLastPara="1" rIns="170675" wrap="square" tIns="30475">
              <a:noAutofit/>
            </a:bodyPr>
            <a:lstStyle/>
            <a:p>
              <a:pPr indent="-228600" lvl="1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Periódicos y revistas que publicitan ofertas laborales. </a:t>
              </a:r>
              <a:endPara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0" y="1527126"/>
              <a:ext cx="9144000" cy="83947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69803"/>
                  </a:srgbClr>
                </a:gs>
                <a:gs pos="50000">
                  <a:srgbClr val="F7A117">
                    <a:alpha val="69803"/>
                  </a:srgbClr>
                </a:gs>
                <a:gs pos="100000">
                  <a:srgbClr val="F69C0C">
                    <a:alpha val="6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9"/>
            <p:cNvSpPr txBox="1"/>
            <p:nvPr/>
          </p:nvSpPr>
          <p:spPr>
            <a:xfrm>
              <a:off x="40980" y="1568106"/>
              <a:ext cx="9062040" cy="757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Bolsas de trabajo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0" y="2366601"/>
              <a:ext cx="9144000" cy="678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9"/>
            <p:cNvSpPr txBox="1"/>
            <p:nvPr/>
          </p:nvSpPr>
          <p:spPr>
            <a:xfrm>
              <a:off x="0" y="2366601"/>
              <a:ext cx="9144000" cy="678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290300" spcFirstLastPara="1" rIns="170675" wrap="square" tIns="30475">
              <a:noAutofit/>
            </a:bodyPr>
            <a:lstStyle/>
            <a:p>
              <a:pPr indent="-228600" lvl="1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Bases de datos de centros de enseñanza y formación.</a:t>
              </a:r>
              <a:endPara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0" y="3045561"/>
              <a:ext cx="9144000" cy="83947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49803"/>
                  </a:srgbClr>
                </a:gs>
                <a:gs pos="50000">
                  <a:srgbClr val="F7A117">
                    <a:alpha val="49803"/>
                  </a:srgbClr>
                </a:gs>
                <a:gs pos="100000">
                  <a:srgbClr val="F69C0C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9"/>
            <p:cNvSpPr txBox="1"/>
            <p:nvPr/>
          </p:nvSpPr>
          <p:spPr>
            <a:xfrm>
              <a:off x="40980" y="3086541"/>
              <a:ext cx="9062040" cy="757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Ferias de empleo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0" y="3885036"/>
              <a:ext cx="9144000" cy="678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9"/>
            <p:cNvSpPr txBox="1"/>
            <p:nvPr/>
          </p:nvSpPr>
          <p:spPr>
            <a:xfrm>
              <a:off x="0" y="3885036"/>
              <a:ext cx="9144000" cy="678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290300" spcFirstLastPara="1" rIns="170675" wrap="square" tIns="30475">
              <a:noAutofit/>
            </a:bodyPr>
            <a:lstStyle/>
            <a:p>
              <a:pPr indent="-228600" lvl="1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Ayuntamientos, universidades...  </a:t>
              </a:r>
              <a:endPara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a bolsa municipal de empleo es un paripé y un intento del PP en ..." id="282" name="Google Shape;28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149331">
            <a:off x="9386784" y="1683142"/>
            <a:ext cx="2569722" cy="163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2024657" y="944192"/>
            <a:ext cx="8402451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3.1. FUENTES DE INFORMACIÓN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rbuja De Pensamiento | Vectores, Fotos de Stock y PSD Gratis" id="288" name="Google Shape;288;p30"/>
          <p:cNvPicPr preferRelativeResize="0"/>
          <p:nvPr/>
        </p:nvPicPr>
        <p:blipFill rotWithShape="1">
          <a:blip r:embed="rId3">
            <a:alphaModFix/>
          </a:blip>
          <a:srcRect b="6852" l="0" r="0" t="0"/>
          <a:stretch/>
        </p:blipFill>
        <p:spPr>
          <a:xfrm>
            <a:off x="1427699" y="-300572"/>
            <a:ext cx="2713995" cy="2433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30"/>
          <p:cNvGrpSpPr/>
          <p:nvPr/>
        </p:nvGrpSpPr>
        <p:grpSpPr>
          <a:xfrm>
            <a:off x="572375" y="2794932"/>
            <a:ext cx="9789459" cy="3510001"/>
            <a:chOff x="0" y="499278"/>
            <a:chExt cx="9789459" cy="3510001"/>
          </a:xfrm>
        </p:grpSpPr>
        <p:sp>
          <p:nvSpPr>
            <p:cNvPr id="290" name="Google Shape;290;p30"/>
            <p:cNvSpPr/>
            <p:nvPr/>
          </p:nvSpPr>
          <p:spPr>
            <a:xfrm>
              <a:off x="0" y="499278"/>
              <a:ext cx="9789459" cy="121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89803"/>
                  </a:srgbClr>
                </a:gs>
                <a:gs pos="50000">
                  <a:srgbClr val="F7A117">
                    <a:alpha val="89803"/>
                  </a:srgbClr>
                </a:gs>
                <a:gs pos="100000">
                  <a:srgbClr val="F69C0C">
                    <a:alpha val="8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 txBox="1"/>
            <p:nvPr/>
          </p:nvSpPr>
          <p:spPr>
            <a:xfrm>
              <a:off x="59399" y="558677"/>
              <a:ext cx="9670661" cy="10980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Autocandidatura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0" y="1716079"/>
              <a:ext cx="9789459" cy="10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 txBox="1"/>
            <p:nvPr/>
          </p:nvSpPr>
          <p:spPr>
            <a:xfrm>
              <a:off x="0" y="1716079"/>
              <a:ext cx="9789459" cy="10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310800" spcFirstLastPara="1" rIns="170675" wrap="square" tIns="30475">
              <a:noAutofit/>
            </a:bodyPr>
            <a:lstStyle/>
            <a:p>
              <a:pPr indent="-228600" lvl="1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CV + Carta de presentación y/o motivación</a:t>
              </a:r>
              <a:endPara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0" y="2792479"/>
              <a:ext cx="9789459" cy="121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49803"/>
                  </a:srgbClr>
                </a:gs>
                <a:gs pos="50000">
                  <a:srgbClr val="F7A117">
                    <a:alpha val="49803"/>
                  </a:srgbClr>
                </a:gs>
                <a:gs pos="100000">
                  <a:srgbClr val="F69C0C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 txBox="1"/>
            <p:nvPr/>
          </p:nvSpPr>
          <p:spPr>
            <a:xfrm>
              <a:off x="59399" y="2851878"/>
              <a:ext cx="9670661" cy="10980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Red de contactos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ENTAJAS DE LA AUTOCANDIDATURA - usvirtualempleo" id="296" name="Google Shape;29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5691" y="2617694"/>
            <a:ext cx="6156749" cy="246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>
            <p:ph type="title"/>
          </p:nvPr>
        </p:nvSpPr>
        <p:spPr>
          <a:xfrm>
            <a:off x="2024657" y="944192"/>
            <a:ext cx="8402451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3.1. FUENTES DE INFORMACIÓN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rbuja De Pensamiento | Vectores, Fotos de Stock y PSD Gratis" id="302" name="Google Shape;302;p31"/>
          <p:cNvPicPr preferRelativeResize="0"/>
          <p:nvPr/>
        </p:nvPicPr>
        <p:blipFill rotWithShape="1">
          <a:blip r:embed="rId3">
            <a:alphaModFix/>
          </a:blip>
          <a:srcRect b="6852" l="0" r="0" t="0"/>
          <a:stretch/>
        </p:blipFill>
        <p:spPr>
          <a:xfrm>
            <a:off x="1427699" y="-300572"/>
            <a:ext cx="2713995" cy="2433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1"/>
          <p:cNvGrpSpPr/>
          <p:nvPr/>
        </p:nvGrpSpPr>
        <p:grpSpPr>
          <a:xfrm>
            <a:off x="572375" y="2641134"/>
            <a:ext cx="4967813" cy="2965950"/>
            <a:chOff x="0" y="345479"/>
            <a:chExt cx="4967813" cy="2965950"/>
          </a:xfrm>
        </p:grpSpPr>
        <p:sp>
          <p:nvSpPr>
            <p:cNvPr id="304" name="Google Shape;304;p31"/>
            <p:cNvSpPr/>
            <p:nvPr/>
          </p:nvSpPr>
          <p:spPr>
            <a:xfrm>
              <a:off x="0" y="345479"/>
              <a:ext cx="4967813" cy="121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89803"/>
                  </a:srgbClr>
                </a:gs>
                <a:gs pos="50000">
                  <a:srgbClr val="F7A117">
                    <a:alpha val="89803"/>
                  </a:srgbClr>
                </a:gs>
                <a:gs pos="100000">
                  <a:srgbClr val="F69C0C">
                    <a:alpha val="8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 txBox="1"/>
            <p:nvPr/>
          </p:nvSpPr>
          <p:spPr>
            <a:xfrm>
              <a:off x="59399" y="404878"/>
              <a:ext cx="4849015" cy="10980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Internet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0" y="1562279"/>
              <a:ext cx="4967813" cy="1749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 txBox="1"/>
            <p:nvPr/>
          </p:nvSpPr>
          <p:spPr>
            <a:xfrm>
              <a:off x="0" y="1562279"/>
              <a:ext cx="4967813" cy="1749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157725" spcFirstLastPara="1" rIns="170675" wrap="square" tIns="30475">
              <a:noAutofit/>
            </a:bodyPr>
            <a:lstStyle/>
            <a:p>
              <a:pPr indent="-228600" lvl="1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Portales empleo: CV + Carta presentación + Videocurrículum </a:t>
              </a:r>
              <a:endPara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8" name="Google Shape;308;p31"/>
          <p:cNvSpPr/>
          <p:nvPr/>
        </p:nvSpPr>
        <p:spPr>
          <a:xfrm rot="1611023">
            <a:off x="5598183" y="3939625"/>
            <a:ext cx="1283368" cy="3689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5767107" y="3008707"/>
            <a:ext cx="1283368" cy="3689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7122615" y="2769187"/>
            <a:ext cx="4213412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Generales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LinkedIn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Infojobs…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Específicos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Manpower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Adecco…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red social laboral LinkedIn y una nueva estafa" id="311" name="Google Shape;31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8622" y="2725130"/>
            <a:ext cx="3183378" cy="3183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mino png 3 » PNG Image"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2154" y="1928813"/>
            <a:ext cx="6399603" cy="492918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type="title"/>
          </p:nvPr>
        </p:nvSpPr>
        <p:spPr>
          <a:xfrm>
            <a:off x="1328739" y="964692"/>
            <a:ext cx="9458324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LA CARRERA PROFESIONAL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873949" y="2954715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1" marL="5715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AUTOCONOCIMIENTO</a:t>
            </a:r>
            <a:endParaRPr/>
          </a:p>
          <a:p>
            <a:pPr indent="-342900" lvl="1" marL="5715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ITINERARIOS FORMATIVOS</a:t>
            </a:r>
            <a:endParaRPr/>
          </a:p>
          <a:p>
            <a:pPr indent="-342900" lvl="1" marL="5715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AutoNum type="arabi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EL MERCADO DE TRABAJO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eja Señal De Tráfico De Madera Con Las Flechas Izquierdas Y ..."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6578" y="4082660"/>
            <a:ext cx="2921522" cy="3048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ertas abiertas al Deporte en Collado Villalba | Atletismo dibujo ..." id="100" name="Google Shape;10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4291" y="61113"/>
            <a:ext cx="3459737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type="title"/>
          </p:nvPr>
        </p:nvSpPr>
        <p:spPr>
          <a:xfrm>
            <a:off x="2024657" y="944192"/>
            <a:ext cx="8402451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3.1. FUENTES DE INFORMACIÓN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rbuja De Pensamiento | Vectores, Fotos de Stock y PSD Gratis" id="317" name="Google Shape;317;p32"/>
          <p:cNvPicPr preferRelativeResize="0"/>
          <p:nvPr/>
        </p:nvPicPr>
        <p:blipFill rotWithShape="1">
          <a:blip r:embed="rId3">
            <a:alphaModFix/>
          </a:blip>
          <a:srcRect b="6852" l="0" r="0" t="0"/>
          <a:stretch/>
        </p:blipFill>
        <p:spPr>
          <a:xfrm>
            <a:off x="1427699" y="-300572"/>
            <a:ext cx="2713995" cy="2433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2"/>
          <p:cNvGrpSpPr/>
          <p:nvPr/>
        </p:nvGrpSpPr>
        <p:grpSpPr>
          <a:xfrm>
            <a:off x="572375" y="2847481"/>
            <a:ext cx="5039531" cy="2427750"/>
            <a:chOff x="0" y="749051"/>
            <a:chExt cx="5039531" cy="2427750"/>
          </a:xfrm>
        </p:grpSpPr>
        <p:sp>
          <p:nvSpPr>
            <p:cNvPr id="319" name="Google Shape;319;p32"/>
            <p:cNvSpPr/>
            <p:nvPr/>
          </p:nvSpPr>
          <p:spPr>
            <a:xfrm>
              <a:off x="0" y="749051"/>
              <a:ext cx="5039531" cy="121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89803"/>
                  </a:srgbClr>
                </a:gs>
                <a:gs pos="50000">
                  <a:srgbClr val="F7A117">
                    <a:alpha val="89803"/>
                  </a:srgbClr>
                </a:gs>
                <a:gs pos="100000">
                  <a:srgbClr val="F69C0C">
                    <a:alpha val="8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 txBox="1"/>
            <p:nvPr/>
          </p:nvSpPr>
          <p:spPr>
            <a:xfrm>
              <a:off x="59399" y="808450"/>
              <a:ext cx="4920733" cy="10980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Administración Pública 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0" y="1965851"/>
              <a:ext cx="5039531" cy="1210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 txBox="1"/>
            <p:nvPr/>
          </p:nvSpPr>
          <p:spPr>
            <a:xfrm>
              <a:off x="0" y="1965851"/>
              <a:ext cx="5039531" cy="1210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160000" spcFirstLastPara="1" rIns="170675" wrap="square" tIns="30475">
              <a:noAutofit/>
            </a:bodyPr>
            <a:lstStyle/>
            <a:p>
              <a:pPr indent="-228600" lvl="1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Proceso de selección por OPOSICIONES </a:t>
              </a:r>
              <a:endPara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23" name="Google Shape;323;p32"/>
          <p:cNvSpPr txBox="1"/>
          <p:nvPr/>
        </p:nvSpPr>
        <p:spPr>
          <a:xfrm>
            <a:off x="6006353" y="2348753"/>
            <a:ext cx="5701553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AutoNum type="arabicPeriod"/>
            </a:pP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Oferta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 BOE, BOCM…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AutoNum type="arabicPeriod"/>
            </a:pP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Convocatoria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🡪 Bases; Programa (temas); Pruebas; Plazos. 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AutoNum type="arabicPeriod"/>
            </a:pP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Solicitud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instancia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AutoNum type="arabicPeriod"/>
            </a:pP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convocatoria. 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ill Sans"/>
              <a:buAutoNum type="arabicPeriod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Adquisición de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plaza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ombre de negocios con la flecha ascendente de la escalera en un ..." id="324" name="Google Shape;32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6750" y="4531913"/>
            <a:ext cx="2225155" cy="222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2024657" y="944192"/>
            <a:ext cx="8402451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3.1. FUENTES DE INFORMACIÓN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rbuja De Pensamiento | Vectores, Fotos de Stock y PSD Gratis" id="330" name="Google Shape;330;p33"/>
          <p:cNvPicPr preferRelativeResize="0"/>
          <p:nvPr/>
        </p:nvPicPr>
        <p:blipFill rotWithShape="1">
          <a:blip r:embed="rId3">
            <a:alphaModFix/>
          </a:blip>
          <a:srcRect b="6852" l="0" r="0" t="0"/>
          <a:stretch/>
        </p:blipFill>
        <p:spPr>
          <a:xfrm>
            <a:off x="1427699" y="-300572"/>
            <a:ext cx="2713995" cy="2433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33"/>
          <p:cNvGrpSpPr/>
          <p:nvPr/>
        </p:nvGrpSpPr>
        <p:grpSpPr>
          <a:xfrm>
            <a:off x="572375" y="2313432"/>
            <a:ext cx="6348377" cy="4473001"/>
            <a:chOff x="0" y="17778"/>
            <a:chExt cx="6348377" cy="4473001"/>
          </a:xfrm>
        </p:grpSpPr>
        <p:sp>
          <p:nvSpPr>
            <p:cNvPr id="332" name="Google Shape;332;p33"/>
            <p:cNvSpPr/>
            <p:nvPr/>
          </p:nvSpPr>
          <p:spPr>
            <a:xfrm>
              <a:off x="0" y="17778"/>
              <a:ext cx="6348377" cy="10483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89803"/>
                  </a:srgbClr>
                </a:gs>
                <a:gs pos="50000">
                  <a:srgbClr val="F7A117">
                    <a:alpha val="89803"/>
                  </a:srgbClr>
                </a:gs>
                <a:gs pos="100000">
                  <a:srgbClr val="F69C0C">
                    <a:alpha val="8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 txBox="1"/>
            <p:nvPr/>
          </p:nvSpPr>
          <p:spPr>
            <a:xfrm>
              <a:off x="51175" y="68953"/>
              <a:ext cx="6246027" cy="945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Unión Europea 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0" y="1066099"/>
              <a:ext cx="6348377" cy="1188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3"/>
            <p:cNvSpPr txBox="1"/>
            <p:nvPr/>
          </p:nvSpPr>
          <p:spPr>
            <a:xfrm>
              <a:off x="0" y="1066099"/>
              <a:ext cx="6348377" cy="1188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201550" spcFirstLastPara="1" rIns="170675" wrap="square" tIns="30475">
              <a:noAutofit/>
            </a:bodyPr>
            <a:lstStyle/>
            <a:p>
              <a:pPr indent="-228600" lvl="1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Red cooperativa para facilitar la libre circulación de trabajadores en la UE. </a:t>
              </a:r>
              <a:endPara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0" y="2254279"/>
              <a:ext cx="6348377" cy="10483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49803"/>
                  </a:srgbClr>
                </a:gs>
                <a:gs pos="50000">
                  <a:srgbClr val="F7A117">
                    <a:alpha val="49803"/>
                  </a:srgbClr>
                </a:gs>
                <a:gs pos="100000">
                  <a:srgbClr val="F69C0C">
                    <a:alpha val="4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3"/>
            <p:cNvSpPr txBox="1"/>
            <p:nvPr/>
          </p:nvSpPr>
          <p:spPr>
            <a:xfrm>
              <a:off x="51175" y="2305454"/>
              <a:ext cx="6246027" cy="945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Europass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0" y="3302599"/>
              <a:ext cx="6348377" cy="1188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3"/>
            <p:cNvSpPr txBox="1"/>
            <p:nvPr/>
          </p:nvSpPr>
          <p:spPr>
            <a:xfrm>
              <a:off x="0" y="3302599"/>
              <a:ext cx="6348377" cy="1188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201550" spcFirstLastPara="1" rIns="170675" wrap="square" tIns="30475">
              <a:noAutofit/>
            </a:bodyPr>
            <a:lstStyle/>
            <a:p>
              <a:pPr indent="-228600" lvl="1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Ayuda a presentar cualificación de forma equitativa en la UE. </a:t>
              </a:r>
              <a:endPara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40" name="Google Shape;340;p33"/>
          <p:cNvSpPr/>
          <p:nvPr/>
        </p:nvSpPr>
        <p:spPr>
          <a:xfrm>
            <a:off x="7093883" y="2685978"/>
            <a:ext cx="633693" cy="3689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093883" y="4864401"/>
            <a:ext cx="633693" cy="3689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2" name="Google Shape;342;p33"/>
          <p:cNvSpPr txBox="1"/>
          <p:nvPr/>
        </p:nvSpPr>
        <p:spPr>
          <a:xfrm>
            <a:off x="7900706" y="2570380"/>
            <a:ext cx="4129929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Informa, Orienta, Asesora…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 y Pasaporte lengua Europass.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Suplemento Europass (convalida GM y GS).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/>
          <p:nvPr>
            <p:ph type="title"/>
          </p:nvPr>
        </p:nvSpPr>
        <p:spPr>
          <a:xfrm>
            <a:off x="2024657" y="944192"/>
            <a:ext cx="8402451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3.1. FUENTES DE INFORMACIÓN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rbuja De Pensamiento | Vectores, Fotos de Stock y PSD Gratis" id="348" name="Google Shape;348;p34"/>
          <p:cNvPicPr preferRelativeResize="0"/>
          <p:nvPr/>
        </p:nvPicPr>
        <p:blipFill rotWithShape="1">
          <a:blip r:embed="rId3">
            <a:alphaModFix/>
          </a:blip>
          <a:srcRect b="6852" l="0" r="0" t="0"/>
          <a:stretch/>
        </p:blipFill>
        <p:spPr>
          <a:xfrm>
            <a:off x="1427699" y="-300572"/>
            <a:ext cx="2713995" cy="2433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34"/>
          <p:cNvGrpSpPr/>
          <p:nvPr/>
        </p:nvGrpSpPr>
        <p:grpSpPr>
          <a:xfrm>
            <a:off x="572375" y="2946093"/>
            <a:ext cx="5039531" cy="2427750"/>
            <a:chOff x="0" y="847663"/>
            <a:chExt cx="5039531" cy="2427750"/>
          </a:xfrm>
        </p:grpSpPr>
        <p:sp>
          <p:nvSpPr>
            <p:cNvPr id="350" name="Google Shape;350;p34"/>
            <p:cNvSpPr/>
            <p:nvPr/>
          </p:nvSpPr>
          <p:spPr>
            <a:xfrm>
              <a:off x="0" y="847663"/>
              <a:ext cx="5039531" cy="1216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5A83E">
                    <a:alpha val="89803"/>
                  </a:srgbClr>
                </a:gs>
                <a:gs pos="50000">
                  <a:srgbClr val="F7A117">
                    <a:alpha val="89803"/>
                  </a:srgbClr>
                </a:gs>
                <a:gs pos="100000">
                  <a:srgbClr val="F69C0C">
                    <a:alpha val="8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4"/>
            <p:cNvSpPr txBox="1"/>
            <p:nvPr/>
          </p:nvSpPr>
          <p:spPr>
            <a:xfrm>
              <a:off x="59399" y="907062"/>
              <a:ext cx="4920733" cy="10980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Autoempleo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0" y="2064463"/>
              <a:ext cx="5039531" cy="1210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 txBox="1"/>
            <p:nvPr/>
          </p:nvSpPr>
          <p:spPr>
            <a:xfrm>
              <a:off x="0" y="2064463"/>
              <a:ext cx="5039531" cy="1210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0475" lIns="160000" spcFirstLastPara="1" rIns="170675" wrap="square" tIns="30475">
              <a:noAutofit/>
            </a:bodyPr>
            <a:lstStyle/>
            <a:p>
              <a:pPr indent="-228600" lvl="1" marL="2286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Trabajadores por cuenta propio y/o autónomos. </a:t>
              </a:r>
              <a:endPara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roteccion de datos autonomos. LOPD autonomos" id="354" name="Google Shape;3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2596" y="2098430"/>
            <a:ext cx="6613822" cy="445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5"/>
          <p:cNvSpPr txBox="1"/>
          <p:nvPr>
            <p:ph idx="1" type="body"/>
          </p:nvPr>
        </p:nvSpPr>
        <p:spPr>
          <a:xfrm>
            <a:off x="804028" y="2552794"/>
            <a:ext cx="9016679" cy="3878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ill Sans"/>
              <a:buAutoNum type="arabicPeriod"/>
            </a:pP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CARTA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DE PRESENTACIÓN/MOTIVACIÓN/AGRADECIMIENTO…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rtl="0" algn="ctr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Gill Sans"/>
              <a:buAutoNum type="arabicPeriod"/>
            </a:pP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CURRÍCULUM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VÍTAE </a:t>
            </a:r>
            <a:endParaRPr/>
          </a:p>
          <a:p>
            <a:pPr indent="-342900" lvl="0" marL="342900" rtl="0" algn="ctr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Gill Sans"/>
              <a:buAutoNum type="arabicPeriod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MANEJO DE LAS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TIC</a:t>
            </a:r>
            <a:endParaRPr/>
          </a:p>
          <a:p>
            <a:pPr indent="-342900" lvl="0" marL="342900" rtl="0" algn="ctr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Gill Sans"/>
              <a:buAutoNum type="arabicPeriod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GESTIÓN DE LA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ENTREVISTA DE TRABAJO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ué ejemplo de carta de presentación crees que es la correcta?" id="361" name="Google Shape;361;p35"/>
          <p:cNvPicPr preferRelativeResize="0"/>
          <p:nvPr/>
        </p:nvPicPr>
        <p:blipFill rotWithShape="1">
          <a:blip r:embed="rId3">
            <a:alphaModFix/>
          </a:blip>
          <a:srcRect b="16382" l="0" r="0" t="0"/>
          <a:stretch/>
        </p:blipFill>
        <p:spPr>
          <a:xfrm>
            <a:off x="-117219" y="1417606"/>
            <a:ext cx="2639918" cy="1471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rrículum vitae - Iconos gratis de negocio" id="362" name="Google Shape;36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5085" y="3374067"/>
            <a:ext cx="1362276" cy="1362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social laboral LinkedIn y una nueva estafa" id="363" name="Google Shape;36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4849" y="4024406"/>
            <a:ext cx="1689708" cy="1689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trevista De Trabajo, Entrevista, Reclutamiento imagen png ..." id="364" name="Google Shape;364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4386" y="5401143"/>
            <a:ext cx="2774751" cy="1603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ilo decorativo escalera caracol - TenVinilo" id="365" name="Google Shape;365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89122" y="1226730"/>
            <a:ext cx="2934396" cy="565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4424023" y="2436304"/>
            <a:ext cx="3343952" cy="631106"/>
          </a:xfrm>
          <a:prstGeom prst="rect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Gill Sans"/>
              <a:buAutoNum type="arabicPeriod"/>
            </a:pP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LAS CARTAS</a:t>
            </a:r>
            <a:endParaRPr/>
          </a:p>
        </p:txBody>
      </p:sp>
      <p:pic>
        <p:nvPicPr>
          <p:cNvPr descr="ué ejemplo de carta de presentación crees que es la correcta?" id="372" name="Google Shape;372;p36"/>
          <p:cNvPicPr preferRelativeResize="0"/>
          <p:nvPr/>
        </p:nvPicPr>
        <p:blipFill rotWithShape="1">
          <a:blip r:embed="rId3">
            <a:alphaModFix/>
          </a:blip>
          <a:srcRect b="16382" l="0" r="0" t="0"/>
          <a:stretch/>
        </p:blipFill>
        <p:spPr>
          <a:xfrm>
            <a:off x="384405" y="681800"/>
            <a:ext cx="2639918" cy="1471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36"/>
          <p:cNvGrpSpPr/>
          <p:nvPr/>
        </p:nvGrpSpPr>
        <p:grpSpPr>
          <a:xfrm>
            <a:off x="1141163" y="3311747"/>
            <a:ext cx="9909669" cy="2577656"/>
            <a:chOff x="3098" y="382808"/>
            <a:chExt cx="9909669" cy="2577656"/>
          </a:xfrm>
        </p:grpSpPr>
        <p:sp>
          <p:nvSpPr>
            <p:cNvPr id="374" name="Google Shape;374;p36"/>
            <p:cNvSpPr/>
            <p:nvPr/>
          </p:nvSpPr>
          <p:spPr>
            <a:xfrm>
              <a:off x="3098" y="382808"/>
              <a:ext cx="3021240" cy="748800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 txBox="1"/>
            <p:nvPr/>
          </p:nvSpPr>
          <p:spPr>
            <a:xfrm>
              <a:off x="3098" y="382808"/>
              <a:ext cx="302124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5650" lIns="184900" spcFirstLastPara="1" rIns="184900" wrap="square" tIns="105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Presentación</a:t>
              </a:r>
              <a:endParaRPr b="0" i="0" sz="2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3098" y="1131608"/>
              <a:ext cx="3021240" cy="1828856"/>
            </a:xfrm>
            <a:prstGeom prst="rect">
              <a:avLst/>
            </a:prstGeom>
            <a:solidFill>
              <a:srgbClr val="DEE0D8">
                <a:alpha val="89803"/>
              </a:srgbClr>
            </a:solidFill>
            <a:ln cap="flat" cmpd="sng" w="12700">
              <a:solidFill>
                <a:srgbClr val="DEE0D8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 txBox="1"/>
            <p:nvPr/>
          </p:nvSpPr>
          <p:spPr>
            <a:xfrm>
              <a:off x="3098" y="1131608"/>
              <a:ext cx="3021240" cy="1828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8025" lIns="138675" spcFirstLastPara="1" rIns="184900" wrap="square" tIns="13867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entury Gothic"/>
                <a:buChar char="•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Dirigida a la búsqueda de empleo </a:t>
              </a:r>
              <a:endParaRPr b="0" i="0" sz="2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3447313" y="382808"/>
              <a:ext cx="3021240" cy="748800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6"/>
            <p:cNvSpPr txBox="1"/>
            <p:nvPr/>
          </p:nvSpPr>
          <p:spPr>
            <a:xfrm>
              <a:off x="3447313" y="382808"/>
              <a:ext cx="302124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5650" lIns="184900" spcFirstLastPara="1" rIns="184900" wrap="square" tIns="105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Motivación </a:t>
              </a:r>
              <a:endParaRPr b="0" i="0" sz="2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3447313" y="1131608"/>
              <a:ext cx="3021240" cy="1828856"/>
            </a:xfrm>
            <a:prstGeom prst="rect">
              <a:avLst/>
            </a:prstGeom>
            <a:solidFill>
              <a:srgbClr val="DEE0D8">
                <a:alpha val="89803"/>
              </a:srgbClr>
            </a:solidFill>
            <a:ln cap="flat" cmpd="sng" w="12700">
              <a:solidFill>
                <a:srgbClr val="DEE0D8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6"/>
            <p:cNvSpPr txBox="1"/>
            <p:nvPr/>
          </p:nvSpPr>
          <p:spPr>
            <a:xfrm>
              <a:off x="3447313" y="1131608"/>
              <a:ext cx="3021240" cy="1828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8025" lIns="138675" spcFirstLastPara="1" rIns="184900" wrap="square" tIns="13867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entury Gothic"/>
                <a:buChar char="•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Dirigida al ámbito educativo o voluntariados. </a:t>
              </a:r>
              <a:endParaRPr b="0" i="0" sz="2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6891527" y="382808"/>
              <a:ext cx="3021240" cy="748800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6"/>
            <p:cNvSpPr txBox="1"/>
            <p:nvPr/>
          </p:nvSpPr>
          <p:spPr>
            <a:xfrm>
              <a:off x="6891527" y="382808"/>
              <a:ext cx="302124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5650" lIns="184900" spcFirstLastPara="1" rIns="184900" wrap="square" tIns="105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Agradecimiento</a:t>
              </a:r>
              <a:endParaRPr b="0" i="0" sz="2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6891527" y="1131608"/>
              <a:ext cx="3021240" cy="1828856"/>
            </a:xfrm>
            <a:prstGeom prst="rect">
              <a:avLst/>
            </a:prstGeom>
            <a:solidFill>
              <a:srgbClr val="DEE0D8">
                <a:alpha val="89803"/>
              </a:srgbClr>
            </a:solidFill>
            <a:ln cap="flat" cmpd="sng" w="12700">
              <a:solidFill>
                <a:srgbClr val="DEE0D8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6"/>
            <p:cNvSpPr txBox="1"/>
            <p:nvPr/>
          </p:nvSpPr>
          <p:spPr>
            <a:xfrm>
              <a:off x="6891527" y="1131608"/>
              <a:ext cx="3021240" cy="1828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08025" lIns="138675" spcFirstLastPara="1" rIns="184900" wrap="square" tIns="13867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entury Gothic"/>
                <a:buChar char="•"/>
              </a:pPr>
              <a:r>
                <a:rPr b="0" i="0" lang="en-US" sz="26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Tras una entrevista de selección. </a:t>
              </a:r>
              <a:endParaRPr b="0" i="0" sz="2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ómo redactar una buena carta (o e-mail) de presentación ..." id="386" name="Google Shape;38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721" y="5139667"/>
            <a:ext cx="3816146" cy="1908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 Voluntariado, Día Internacional De Los Voluntarios, Asociación ..." id="387" name="Google Shape;387;p36"/>
          <p:cNvPicPr preferRelativeResize="0"/>
          <p:nvPr/>
        </p:nvPicPr>
        <p:blipFill rotWithShape="1">
          <a:blip r:embed="rId5">
            <a:alphaModFix/>
          </a:blip>
          <a:srcRect b="0" l="40258" r="0" t="0"/>
          <a:stretch/>
        </p:blipFill>
        <p:spPr>
          <a:xfrm>
            <a:off x="5115965" y="5399828"/>
            <a:ext cx="1960065" cy="1458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co 's Hat Gracias Tarjeta, Vector Png, Gracias, Tarjeta De ..." id="388" name="Google Shape;38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86501" y="4741155"/>
            <a:ext cx="2320449" cy="232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type="title"/>
          </p:nvPr>
        </p:nvSpPr>
        <p:spPr>
          <a:xfrm>
            <a:off x="1552711" y="176532"/>
            <a:ext cx="4989711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1020262" y="1544023"/>
            <a:ext cx="3343952" cy="631106"/>
          </a:xfrm>
          <a:prstGeom prst="rect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Gill Sans"/>
              <a:buAutoNum type="arabicPeriod"/>
            </a:pP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LAS CARTAS</a:t>
            </a:r>
            <a:endParaRPr/>
          </a:p>
        </p:txBody>
      </p:sp>
      <p:pic>
        <p:nvPicPr>
          <p:cNvPr descr="ué ejemplo de carta de presentación crees que es la correcta?" id="395" name="Google Shape;395;p37"/>
          <p:cNvPicPr preferRelativeResize="0"/>
          <p:nvPr/>
        </p:nvPicPr>
        <p:blipFill rotWithShape="1">
          <a:blip r:embed="rId3">
            <a:alphaModFix/>
          </a:blip>
          <a:srcRect b="16382" l="0" r="0" t="0"/>
          <a:stretch/>
        </p:blipFill>
        <p:spPr>
          <a:xfrm>
            <a:off x="52320" y="-54006"/>
            <a:ext cx="2639918" cy="147161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 txBox="1"/>
          <p:nvPr/>
        </p:nvSpPr>
        <p:spPr>
          <a:xfrm>
            <a:off x="-251326" y="3455176"/>
            <a:ext cx="2744558" cy="8692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Respuesta a un anuncio de trabajo</a:t>
            </a: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2772997" y="3455176"/>
            <a:ext cx="2748135" cy="8692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Auto-candidatura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98" name="Google Shape;398;p37"/>
          <p:cNvCxnSpPr/>
          <p:nvPr/>
        </p:nvCxnSpPr>
        <p:spPr>
          <a:xfrm flipH="1">
            <a:off x="1020262" y="3013206"/>
            <a:ext cx="1472970" cy="441970"/>
          </a:xfrm>
          <a:prstGeom prst="straightConnector1">
            <a:avLst/>
          </a:prstGeom>
          <a:solidFill>
            <a:schemeClr val="accent4"/>
          </a:solidFill>
          <a:ln cap="flat" cmpd="sng" w="31750">
            <a:solidFill>
              <a:srgbClr val="4F543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493232" y="3013206"/>
            <a:ext cx="1653833" cy="441970"/>
          </a:xfrm>
          <a:prstGeom prst="straightConnector1">
            <a:avLst/>
          </a:prstGeom>
          <a:solidFill>
            <a:schemeClr val="accent4"/>
          </a:solidFill>
          <a:ln cap="flat" cmpd="sng" w="31750">
            <a:solidFill>
              <a:srgbClr val="4F543E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00" name="Google Shape;40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2213" y="229886"/>
            <a:ext cx="5790239" cy="6416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7"/>
          <p:cNvSpPr txBox="1"/>
          <p:nvPr/>
        </p:nvSpPr>
        <p:spPr>
          <a:xfrm>
            <a:off x="1020262" y="2382100"/>
            <a:ext cx="3343952" cy="631106"/>
          </a:xfrm>
          <a:prstGeom prst="rect">
            <a:avLst/>
          </a:prstGeom>
          <a:solidFill>
            <a:schemeClr val="accent4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Presentación </a:t>
            </a:r>
            <a:endParaRPr/>
          </a:p>
        </p:txBody>
      </p:sp>
      <p:sp>
        <p:nvSpPr>
          <p:cNvPr id="402" name="Google Shape;402;p37"/>
          <p:cNvSpPr txBox="1"/>
          <p:nvPr/>
        </p:nvSpPr>
        <p:spPr>
          <a:xfrm>
            <a:off x="1020262" y="4735223"/>
            <a:ext cx="3343952" cy="631106"/>
          </a:xfrm>
          <a:prstGeom prst="rect">
            <a:avLst/>
          </a:prstGeom>
          <a:solidFill>
            <a:schemeClr val="accent4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Motivación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1020262" y="6015270"/>
            <a:ext cx="3343952" cy="631106"/>
          </a:xfrm>
          <a:prstGeom prst="rect">
            <a:avLst/>
          </a:prstGeom>
          <a:solidFill>
            <a:schemeClr val="accent4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Agradecimiento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type="title"/>
          </p:nvPr>
        </p:nvSpPr>
        <p:spPr>
          <a:xfrm>
            <a:off x="1536656" y="533132"/>
            <a:ext cx="5755396" cy="1168346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8"/>
          <p:cNvSpPr txBox="1"/>
          <p:nvPr>
            <p:ph idx="1" type="body"/>
          </p:nvPr>
        </p:nvSpPr>
        <p:spPr>
          <a:xfrm>
            <a:off x="2573979" y="2297467"/>
            <a:ext cx="3680749" cy="631106"/>
          </a:xfrm>
          <a:prstGeom prst="rect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Gill Sans"/>
              <a:buAutoNum type="arabicPeriod" startAt="2"/>
            </a:pPr>
            <a:r>
              <a:rPr lang="en-US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CURRÍCULUM VÍTAE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urrículum vitae - Iconos gratis de negocio" id="410" name="Google Shape;4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3701"/>
            <a:ext cx="1617697" cy="161769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8"/>
          <p:cNvSpPr txBox="1"/>
          <p:nvPr/>
        </p:nvSpPr>
        <p:spPr>
          <a:xfrm>
            <a:off x="1762361" y="3235194"/>
            <a:ext cx="5303983" cy="263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Documento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aporta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información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clara y concisa sobre los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datos personales, la formación y la experiencia profesional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 aspirante a su empleo.”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ANTILLA CV SALAMANCA - Orientación para el empleo. Herramientas ..." id="412" name="Google Shape;412;p38"/>
          <p:cNvPicPr preferRelativeResize="0"/>
          <p:nvPr/>
        </p:nvPicPr>
        <p:blipFill rotWithShape="1">
          <a:blip r:embed="rId4">
            <a:alphaModFix/>
          </a:blip>
          <a:srcRect b="5441" l="8001" r="7443" t="4861"/>
          <a:stretch/>
        </p:blipFill>
        <p:spPr>
          <a:xfrm>
            <a:off x="7411656" y="10633"/>
            <a:ext cx="47803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/>
          <p:nvPr>
            <p:ph type="title"/>
          </p:nvPr>
        </p:nvSpPr>
        <p:spPr>
          <a:xfrm>
            <a:off x="2231135" y="502211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9"/>
          <p:cNvSpPr txBox="1"/>
          <p:nvPr>
            <p:ph idx="1" type="body"/>
          </p:nvPr>
        </p:nvSpPr>
        <p:spPr>
          <a:xfrm>
            <a:off x="690621" y="2669932"/>
            <a:ext cx="10810754" cy="3845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b="1" lang="en-US" sz="2200" u="sng"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endParaRPr/>
          </a:p>
          <a:p>
            <a:pPr indent="-228600" lvl="0" marL="228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ourier New"/>
              <a:buChar char="o"/>
            </a:pPr>
            <a:r>
              <a:rPr b="1" lang="en-US" sz="2000">
                <a:latin typeface="Century Gothic"/>
                <a:ea typeface="Century Gothic"/>
                <a:cs typeface="Century Gothic"/>
                <a:sym typeface="Century Gothic"/>
              </a:rPr>
              <a:t>Cronológico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: Orden por antigüedad.  </a:t>
            </a:r>
            <a:endParaRPr/>
          </a:p>
          <a:p>
            <a:pPr indent="-228600" lvl="1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ourier New"/>
              <a:buChar char="o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Ej: Europass (CV Europeo)</a:t>
            </a:r>
            <a:endParaRPr/>
          </a:p>
          <a:p>
            <a:pPr indent="-228600" lvl="0" marL="228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ourier New"/>
              <a:buChar char="o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Funcional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: Bloques de tareas. </a:t>
            </a:r>
            <a:endParaRPr/>
          </a:p>
          <a:p>
            <a:pPr indent="-228600" lvl="0" marL="228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ourier New"/>
              <a:buChar char="o"/>
            </a:pPr>
            <a:r>
              <a:rPr b="1" lang="en-US" sz="2000">
                <a:latin typeface="Century Gothic"/>
                <a:ea typeface="Century Gothic"/>
                <a:cs typeface="Century Gothic"/>
                <a:sym typeface="Century Gothic"/>
              </a:rPr>
              <a:t>Electrónico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: Formulario on-line. </a:t>
            </a:r>
            <a:endParaRPr/>
          </a:p>
          <a:p>
            <a:pPr indent="-228600" lvl="0" marL="228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ourier New"/>
              <a:buChar char="o"/>
            </a:pPr>
            <a:r>
              <a:rPr b="1" lang="en-US" sz="2000">
                <a:latin typeface="Century Gothic"/>
                <a:ea typeface="Century Gothic"/>
                <a:cs typeface="Century Gothic"/>
                <a:sym typeface="Century Gothic"/>
              </a:rPr>
              <a:t>Videocurrículum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: CV en vídeo.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4255623" y="1889504"/>
            <a:ext cx="3680749" cy="631106"/>
          </a:xfrm>
          <a:prstGeom prst="rect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Gill Sans"/>
              <a:buAutoNum type="arabicPeriod" startAt="2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 CURRÍCULUM VÍTAE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urrículum vitae - Iconos gratis de negocio" id="420" name="Google Shape;4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721" y="270124"/>
            <a:ext cx="1617697" cy="161769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/>
          <p:nvPr/>
        </p:nvSpPr>
        <p:spPr>
          <a:xfrm>
            <a:off x="5086350" y="6015038"/>
            <a:ext cx="1428750" cy="34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2" name="Google Shape;422;p39"/>
          <p:cNvSpPr/>
          <p:nvPr/>
        </p:nvSpPr>
        <p:spPr>
          <a:xfrm>
            <a:off x="6915151" y="2719183"/>
            <a:ext cx="4914900" cy="379652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25240" y="37000"/>
                </a:moveTo>
                <a:lnTo>
                  <a:pt x="25240" y="54813"/>
                </a:lnTo>
                <a:lnTo>
                  <a:pt x="29923" y="54813"/>
                </a:lnTo>
                <a:lnTo>
                  <a:pt x="31371" y="52779"/>
                </a:lnTo>
                <a:lnTo>
                  <a:pt x="32723" y="52779"/>
                </a:lnTo>
                <a:lnTo>
                  <a:pt x="32723" y="79967"/>
                </a:lnTo>
                <a:lnTo>
                  <a:pt x="79987" y="79967"/>
                </a:lnTo>
                <a:lnTo>
                  <a:pt x="79987" y="70592"/>
                </a:lnTo>
                <a:lnTo>
                  <a:pt x="87470" y="70592"/>
                </a:lnTo>
                <a:lnTo>
                  <a:pt x="91526" y="75750"/>
                </a:lnTo>
                <a:lnTo>
                  <a:pt x="94760" y="75750"/>
                </a:lnTo>
                <a:lnTo>
                  <a:pt x="94760" y="42625"/>
                </a:lnTo>
                <a:lnTo>
                  <a:pt x="91526" y="42625"/>
                </a:lnTo>
                <a:lnTo>
                  <a:pt x="88726" y="46217"/>
                </a:lnTo>
                <a:lnTo>
                  <a:pt x="79987" y="46217"/>
                </a:lnTo>
                <a:lnTo>
                  <a:pt x="79987" y="42625"/>
                </a:lnTo>
                <a:lnTo>
                  <a:pt x="77235" y="38875"/>
                </a:lnTo>
                <a:lnTo>
                  <a:pt x="31371" y="38875"/>
                </a:lnTo>
                <a:lnTo>
                  <a:pt x="29923" y="37000"/>
                </a:lnTo>
                <a:close/>
              </a:path>
              <a:path extrusionOk="0" fill="darken" h="120000" w="120000">
                <a:moveTo>
                  <a:pt x="25240" y="37000"/>
                </a:moveTo>
                <a:lnTo>
                  <a:pt x="25240" y="54813"/>
                </a:lnTo>
                <a:lnTo>
                  <a:pt x="29923" y="54813"/>
                </a:lnTo>
                <a:lnTo>
                  <a:pt x="31371" y="52779"/>
                </a:lnTo>
                <a:lnTo>
                  <a:pt x="32723" y="52779"/>
                </a:lnTo>
                <a:lnTo>
                  <a:pt x="32723" y="79967"/>
                </a:lnTo>
                <a:lnTo>
                  <a:pt x="79987" y="79967"/>
                </a:lnTo>
                <a:lnTo>
                  <a:pt x="79987" y="70592"/>
                </a:lnTo>
                <a:lnTo>
                  <a:pt x="87470" y="70592"/>
                </a:lnTo>
                <a:lnTo>
                  <a:pt x="91526" y="75750"/>
                </a:lnTo>
                <a:lnTo>
                  <a:pt x="94760" y="75750"/>
                </a:lnTo>
                <a:lnTo>
                  <a:pt x="94760" y="42625"/>
                </a:lnTo>
                <a:lnTo>
                  <a:pt x="91526" y="42625"/>
                </a:lnTo>
                <a:lnTo>
                  <a:pt x="88726" y="46217"/>
                </a:lnTo>
                <a:lnTo>
                  <a:pt x="79987" y="46217"/>
                </a:lnTo>
                <a:lnTo>
                  <a:pt x="79987" y="42625"/>
                </a:lnTo>
                <a:lnTo>
                  <a:pt x="77235" y="38875"/>
                </a:lnTo>
                <a:lnTo>
                  <a:pt x="31371" y="38875"/>
                </a:lnTo>
                <a:lnTo>
                  <a:pt x="29923" y="37000"/>
                </a:lnTo>
                <a:close/>
              </a:path>
              <a:path extrusionOk="0" fill="none" h="120000" w="120000">
                <a:moveTo>
                  <a:pt x="25240" y="37000"/>
                </a:moveTo>
                <a:lnTo>
                  <a:pt x="29923" y="37000"/>
                </a:lnTo>
                <a:lnTo>
                  <a:pt x="31371" y="38875"/>
                </a:lnTo>
                <a:lnTo>
                  <a:pt x="77235" y="38875"/>
                </a:lnTo>
                <a:lnTo>
                  <a:pt x="79987" y="42625"/>
                </a:lnTo>
                <a:lnTo>
                  <a:pt x="79987" y="46217"/>
                </a:lnTo>
                <a:lnTo>
                  <a:pt x="88726" y="46217"/>
                </a:lnTo>
                <a:lnTo>
                  <a:pt x="91526" y="42625"/>
                </a:lnTo>
                <a:lnTo>
                  <a:pt x="94760" y="42625"/>
                </a:lnTo>
                <a:lnTo>
                  <a:pt x="94760" y="75750"/>
                </a:lnTo>
                <a:lnTo>
                  <a:pt x="91526" y="75750"/>
                </a:lnTo>
                <a:lnTo>
                  <a:pt x="87470" y="70592"/>
                </a:lnTo>
                <a:lnTo>
                  <a:pt x="79987" y="70592"/>
                </a:lnTo>
                <a:lnTo>
                  <a:pt x="79987" y="79967"/>
                </a:lnTo>
                <a:lnTo>
                  <a:pt x="32723" y="79967"/>
                </a:lnTo>
                <a:lnTo>
                  <a:pt x="32723" y="52779"/>
                </a:lnTo>
                <a:lnTo>
                  <a:pt x="31371" y="52779"/>
                </a:lnTo>
                <a:lnTo>
                  <a:pt x="29923" y="54813"/>
                </a:lnTo>
                <a:lnTo>
                  <a:pt x="25240" y="54813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BFCFD6"/>
              </a:gs>
              <a:gs pos="50000">
                <a:srgbClr val="D6E1E4"/>
              </a:gs>
              <a:gs pos="100000">
                <a:srgbClr val="EAEFF1"/>
              </a:gs>
            </a:gsLst>
            <a:lin ang="5400000" scaled="0"/>
          </a:gra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1" i="0" lang="en-US" sz="20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Guion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(¡pero no lo leas!)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Modera la </a:t>
            </a:r>
            <a:r>
              <a:rPr b="1" i="0" lang="en-US" sz="20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velocidad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i="0" lang="en-US" sz="20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vocaliza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</a:t>
            </a:r>
            <a:r>
              <a:rPr b="1" i="0" lang="en-US" sz="20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entona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adecuadamente.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Cuida </a:t>
            </a:r>
            <a:r>
              <a:rPr b="1" i="0" lang="en-US" sz="20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iluminación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tu </a:t>
            </a:r>
            <a:r>
              <a:rPr b="1" i="0" lang="en-US" sz="20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aspecto físico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vestimenta.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superes los 2 minutos (</a:t>
            </a:r>
            <a:r>
              <a:rPr b="1" i="0" lang="en-US" sz="20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brevedad</a:t>
            </a:r>
            <a:r>
              <a:rPr b="1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/>
          </a:p>
        </p:txBody>
      </p:sp>
      <p:sp>
        <p:nvSpPr>
          <p:cNvPr id="428" name="Google Shape;428;p40"/>
          <p:cNvSpPr txBox="1"/>
          <p:nvPr>
            <p:ph idx="1" type="body"/>
          </p:nvPr>
        </p:nvSpPr>
        <p:spPr>
          <a:xfrm>
            <a:off x="311847" y="3323844"/>
            <a:ext cx="5784152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Char char="✔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Importancia de tener una buena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“reputación digital” 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🡪 CUIDA LO QUE PUBLICAS (97% de los reclutadores usan las TIC para decidir la contratación). </a:t>
            </a:r>
            <a:endParaRPr/>
          </a:p>
          <a:p>
            <a:pPr indent="-88900" lvl="0" marL="228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Noto Sans Symbols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4255625" y="2423075"/>
            <a:ext cx="3680749" cy="631106"/>
          </a:xfrm>
          <a:prstGeom prst="rect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Gill Sans"/>
              <a:buAutoNum type="arabicPeriod" startAt="3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MANEJO DE LAS TIC</a:t>
            </a:r>
            <a:endParaRPr/>
          </a:p>
        </p:txBody>
      </p:sp>
      <p:sp>
        <p:nvSpPr>
          <p:cNvPr id="430" name="Google Shape;430;p40"/>
          <p:cNvSpPr/>
          <p:nvPr/>
        </p:nvSpPr>
        <p:spPr>
          <a:xfrm>
            <a:off x="6541626" y="3305174"/>
            <a:ext cx="5316999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✔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 una amplia </a:t>
            </a:r>
            <a:r>
              <a:rPr b="1" i="1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Networking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🡪 Red de contactos. </a:t>
            </a:r>
            <a:endParaRPr/>
          </a:p>
          <a:p>
            <a:pPr indent="-1397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✔"/>
            </a:pP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Publicítate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usa todos los recursos a disposición: </a:t>
            </a:r>
            <a:endParaRPr/>
          </a:p>
          <a:p>
            <a:pPr indent="-13970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✔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Blogs </a:t>
            </a:r>
            <a:endParaRPr/>
          </a:p>
          <a:p>
            <a:pPr indent="-13970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✔"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RRSS: IG, Youtube… 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red social laboral LinkedIn y una nueva estafa" id="431" name="Google Shape;4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67" y="463704"/>
            <a:ext cx="1689708" cy="16897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ging And Content The - Transparent Blog Png, Png Download ..." id="432" name="Google Shape;43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0522" y="5229225"/>
            <a:ext cx="2399146" cy="1813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/>
          </a:p>
        </p:txBody>
      </p:sp>
      <p:sp>
        <p:nvSpPr>
          <p:cNvPr id="438" name="Google Shape;438;p41"/>
          <p:cNvSpPr txBox="1"/>
          <p:nvPr>
            <p:ph idx="1" type="body"/>
          </p:nvPr>
        </p:nvSpPr>
        <p:spPr>
          <a:xfrm>
            <a:off x="414337" y="3352418"/>
            <a:ext cx="11287125" cy="3248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Conversación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entre candidato y seleccionador de personal con el objeto de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contrastar información 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del CV y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evaluar la adecuación al puesto 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ofertado.”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</a:pPr>
            <a:r>
              <a:rPr b="1" lang="en-US" sz="2400" u="sng">
                <a:latin typeface="Century Gothic"/>
                <a:ea typeface="Century Gothic"/>
                <a:cs typeface="Century Gothic"/>
                <a:sym typeface="Century Gothic"/>
              </a:rPr>
              <a:t>FASES </a:t>
            </a:r>
            <a:endParaRPr b="1" sz="2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INICIAL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DESARROLLO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CIERRE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4087581" y="2437362"/>
            <a:ext cx="4016838" cy="631106"/>
          </a:xfrm>
          <a:prstGeom prst="rect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Gill Sans"/>
              <a:buAutoNum type="arabicPeriod" startAt="4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ENTREVISTA DE TRABAJO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úrpura número 1, número, número uno PNG Clipart | PNGOcean" id="440" name="Google Shape;44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0029" y="4914900"/>
            <a:ext cx="333537" cy="566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úmero 2 Rosado PNG transparente - StickPNG" id="441" name="Google Shape;44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49" y="5391385"/>
            <a:ext cx="376579" cy="537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bujo del número 3 - Iconos gratis de educación" id="442" name="Google Shape;44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3462" y="6030711"/>
            <a:ext cx="1066670" cy="56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LA CARRERA PROFESIONAL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1400175" y="2638044"/>
            <a:ext cx="9286875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Conjunto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de trabajos, funciones y responsabilidades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desarrolladas por una persona 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a lo largo de su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vida laboral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”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/>
          <p:nvPr/>
        </p:nvSpPr>
        <p:spPr>
          <a:xfrm rot="1824690">
            <a:off x="3037798" y="3797349"/>
            <a:ext cx="371475" cy="55216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697754" y="4405550"/>
            <a:ext cx="5051561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tradicional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Proceso lineal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Misma empresa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Promoción y ascenso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5"/>
          <p:cNvSpPr/>
          <p:nvPr/>
        </p:nvSpPr>
        <p:spPr>
          <a:xfrm rot="-1736929">
            <a:off x="8757227" y="3796718"/>
            <a:ext cx="371475" cy="55216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6184469" y="4405550"/>
            <a:ext cx="5516993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actual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Adaptación constante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Cambio de puesto y/u organización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Empleabilidad</a:t>
            </a:r>
            <a:endParaRPr/>
          </a:p>
        </p:txBody>
      </p:sp>
      <p:pic>
        <p:nvPicPr>
          <p:cNvPr descr="uertas abiertas al Deporte en Collado Villalba | Atletismo dibujo ...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4291" y="61113"/>
            <a:ext cx="3459737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ejo profesor asistiendo a clase Imagen Descargar_PRF Gráficos ..." id="112" name="Google Shape;1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56267" y="4627454"/>
            <a:ext cx="1776962" cy="1679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ilo decorativo dibujo realista joven - TenVinilo" id="113" name="Google Shape;11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86789" y="3376642"/>
            <a:ext cx="1035676" cy="209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/>
          </a:p>
        </p:txBody>
      </p:sp>
      <p:sp>
        <p:nvSpPr>
          <p:cNvPr id="448" name="Google Shape;448;p42"/>
          <p:cNvSpPr txBox="1"/>
          <p:nvPr>
            <p:ph idx="1" type="body"/>
          </p:nvPr>
        </p:nvSpPr>
        <p:spPr>
          <a:xfrm>
            <a:off x="414337" y="3352418"/>
            <a:ext cx="11287125" cy="3248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b="1" lang="en-US" sz="2200" u="sng">
                <a:latin typeface="Century Gothic"/>
                <a:ea typeface="Century Gothic"/>
                <a:cs typeface="Century Gothic"/>
                <a:sym typeface="Century Gothic"/>
              </a:rPr>
              <a:t>TIPOS DE ENTREVISTAS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4087581" y="2437362"/>
            <a:ext cx="4016838" cy="631106"/>
          </a:xfrm>
          <a:prstGeom prst="rect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Gill Sans"/>
              <a:buAutoNum type="arabicPeriod" startAt="4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ENTREVISTA DE TRABAJO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50" name="Google Shape;450;p42"/>
          <p:cNvGrpSpPr/>
          <p:nvPr/>
        </p:nvGrpSpPr>
        <p:grpSpPr>
          <a:xfrm>
            <a:off x="801364" y="3971925"/>
            <a:ext cx="10355909" cy="2628900"/>
            <a:chOff x="1264" y="0"/>
            <a:chExt cx="10355909" cy="2628900"/>
          </a:xfrm>
        </p:grpSpPr>
        <p:sp>
          <p:nvSpPr>
            <p:cNvPr id="451" name="Google Shape;451;p42"/>
            <p:cNvSpPr/>
            <p:nvPr/>
          </p:nvSpPr>
          <p:spPr>
            <a:xfrm>
              <a:off x="1264" y="0"/>
              <a:ext cx="3287590" cy="2628900"/>
            </a:xfrm>
            <a:prstGeom prst="roundRect">
              <a:avLst>
                <a:gd fmla="val 10000" name="adj"/>
              </a:avLst>
            </a:prstGeom>
            <a:solidFill>
              <a:srgbClr val="EB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2"/>
            <p:cNvSpPr txBox="1"/>
            <p:nvPr/>
          </p:nvSpPr>
          <p:spPr>
            <a:xfrm>
              <a:off x="1264" y="0"/>
              <a:ext cx="3287590" cy="788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 estructura</a:t>
              </a:r>
              <a:endParaRPr b="0" i="0" sz="2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330023" y="788894"/>
              <a:ext cx="2630072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2"/>
            <p:cNvSpPr txBox="1"/>
            <p:nvPr/>
          </p:nvSpPr>
          <p:spPr>
            <a:xfrm>
              <a:off x="345150" y="804021"/>
              <a:ext cx="2599818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50800" spcFirstLastPara="1" rIns="508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Estructurada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330023" y="1384825"/>
              <a:ext cx="2630072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2"/>
            <p:cNvSpPr txBox="1"/>
            <p:nvPr/>
          </p:nvSpPr>
          <p:spPr>
            <a:xfrm>
              <a:off x="345150" y="1399952"/>
              <a:ext cx="2599818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50800" spcFirstLastPara="1" rIns="508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Semiestructurada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330023" y="1980756"/>
              <a:ext cx="2630072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2"/>
            <p:cNvSpPr txBox="1"/>
            <p:nvPr/>
          </p:nvSpPr>
          <p:spPr>
            <a:xfrm>
              <a:off x="345150" y="1995883"/>
              <a:ext cx="2599818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50800" spcFirstLastPara="1" rIns="508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Libre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3535423" y="0"/>
              <a:ext cx="3287590" cy="2628900"/>
            </a:xfrm>
            <a:prstGeom prst="roundRect">
              <a:avLst>
                <a:gd fmla="val 10000" name="adj"/>
              </a:avLst>
            </a:prstGeom>
            <a:solidFill>
              <a:srgbClr val="EB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2"/>
            <p:cNvSpPr txBox="1"/>
            <p:nvPr/>
          </p:nvSpPr>
          <p:spPr>
            <a:xfrm>
              <a:off x="3535423" y="0"/>
              <a:ext cx="3287590" cy="788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 participantes</a:t>
              </a:r>
              <a:endParaRPr b="0" i="0" sz="2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3864182" y="788894"/>
              <a:ext cx="2630072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2"/>
            <p:cNvSpPr txBox="1"/>
            <p:nvPr/>
          </p:nvSpPr>
          <p:spPr>
            <a:xfrm>
              <a:off x="3879309" y="804021"/>
              <a:ext cx="2599818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50800" spcFirstLastPara="1" rIns="508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Individual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3864182" y="1384825"/>
              <a:ext cx="2630072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2"/>
            <p:cNvSpPr txBox="1"/>
            <p:nvPr/>
          </p:nvSpPr>
          <p:spPr>
            <a:xfrm>
              <a:off x="3879309" y="1399952"/>
              <a:ext cx="2599818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50800" spcFirstLastPara="1" rIns="508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Dinámicas grupales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3864182" y="1980756"/>
              <a:ext cx="2630072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2"/>
            <p:cNvSpPr txBox="1"/>
            <p:nvPr/>
          </p:nvSpPr>
          <p:spPr>
            <a:xfrm>
              <a:off x="3879309" y="1995883"/>
              <a:ext cx="2599818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50800" spcFirstLastPara="1" rIns="508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Tribunal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7069583" y="0"/>
              <a:ext cx="3287590" cy="2628900"/>
            </a:xfrm>
            <a:prstGeom prst="roundRect">
              <a:avLst>
                <a:gd fmla="val 10000" name="adj"/>
              </a:avLst>
            </a:prstGeom>
            <a:solidFill>
              <a:srgbClr val="EB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2"/>
            <p:cNvSpPr txBox="1"/>
            <p:nvPr/>
          </p:nvSpPr>
          <p:spPr>
            <a:xfrm>
              <a:off x="7069583" y="0"/>
              <a:ext cx="3287590" cy="788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475" lIns="110475" spcFirstLastPara="1" rIns="110475" wrap="square" tIns="11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 estrategia</a:t>
              </a:r>
              <a:endParaRPr b="0" i="0" sz="2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7398342" y="789440"/>
              <a:ext cx="2630072" cy="79264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2"/>
            <p:cNvSpPr txBox="1"/>
            <p:nvPr/>
          </p:nvSpPr>
          <p:spPr>
            <a:xfrm>
              <a:off x="7421558" y="812656"/>
              <a:ext cx="2583640" cy="746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50800" spcFirstLastPara="1" rIns="508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Asertiva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7398342" y="1704035"/>
              <a:ext cx="2630072" cy="79264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2"/>
            <p:cNvSpPr txBox="1"/>
            <p:nvPr/>
          </p:nvSpPr>
          <p:spPr>
            <a:xfrm>
              <a:off x="7421558" y="1727251"/>
              <a:ext cx="2583640" cy="746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50800" spcFirstLastPara="1" rIns="508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 tensión</a:t>
              </a:r>
              <a:endPara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ntrevista De Trabajo, Entrevista, Reclutamiento imagen png ..." id="473" name="Google Shape;4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7751" y="780974"/>
            <a:ext cx="4122185" cy="2381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/>
          </a:p>
        </p:txBody>
      </p:sp>
      <p:sp>
        <p:nvSpPr>
          <p:cNvPr id="479" name="Google Shape;479;p43"/>
          <p:cNvSpPr txBox="1"/>
          <p:nvPr>
            <p:ph idx="1" type="body"/>
          </p:nvPr>
        </p:nvSpPr>
        <p:spPr>
          <a:xfrm>
            <a:off x="414337" y="3352418"/>
            <a:ext cx="11287125" cy="3248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b="1" lang="en-US" sz="2200" u="sng">
                <a:latin typeface="Century Gothic"/>
                <a:ea typeface="Century Gothic"/>
                <a:cs typeface="Century Gothic"/>
                <a:sym typeface="Century Gothic"/>
              </a:rPr>
              <a:t>TIPOS DE ENTREVISTAS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0" name="Google Shape;480;p43"/>
          <p:cNvSpPr txBox="1"/>
          <p:nvPr/>
        </p:nvSpPr>
        <p:spPr>
          <a:xfrm>
            <a:off x="4087581" y="2437362"/>
            <a:ext cx="4016838" cy="631106"/>
          </a:xfrm>
          <a:prstGeom prst="rect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Gill Sans"/>
              <a:buAutoNum type="arabicPeriod" startAt="4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ENTREVISTA DE TRABAJO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81" name="Google Shape;481;p43"/>
          <p:cNvGrpSpPr/>
          <p:nvPr/>
        </p:nvGrpSpPr>
        <p:grpSpPr>
          <a:xfrm>
            <a:off x="414337" y="3971925"/>
            <a:ext cx="3714749" cy="2628900"/>
            <a:chOff x="0" y="0"/>
            <a:chExt cx="3714749" cy="2628900"/>
          </a:xfrm>
        </p:grpSpPr>
        <p:sp>
          <p:nvSpPr>
            <p:cNvPr id="482" name="Google Shape;482;p43"/>
            <p:cNvSpPr/>
            <p:nvPr/>
          </p:nvSpPr>
          <p:spPr>
            <a:xfrm>
              <a:off x="0" y="0"/>
              <a:ext cx="3714749" cy="2628900"/>
            </a:xfrm>
            <a:prstGeom prst="roundRect">
              <a:avLst>
                <a:gd fmla="val 10000" name="adj"/>
              </a:avLst>
            </a:prstGeom>
            <a:solidFill>
              <a:srgbClr val="EB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3"/>
            <p:cNvSpPr txBox="1"/>
            <p:nvPr/>
          </p:nvSpPr>
          <p:spPr>
            <a:xfrm>
              <a:off x="0" y="0"/>
              <a:ext cx="3714749" cy="788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 estructura</a:t>
              </a:r>
              <a:endParaRPr b="0" i="0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371474" y="788894"/>
              <a:ext cx="2971799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3"/>
            <p:cNvSpPr txBox="1"/>
            <p:nvPr/>
          </p:nvSpPr>
          <p:spPr>
            <a:xfrm>
              <a:off x="386601" y="804021"/>
              <a:ext cx="2941545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25" lIns="63500" spcFirstLastPara="1" rIns="63500" wrap="square" tIns="4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Estructurada</a:t>
              </a:r>
              <a:endParaRPr b="0" i="0" sz="2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371474" y="1384825"/>
              <a:ext cx="2971799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3"/>
            <p:cNvSpPr txBox="1"/>
            <p:nvPr/>
          </p:nvSpPr>
          <p:spPr>
            <a:xfrm>
              <a:off x="386601" y="1399952"/>
              <a:ext cx="2941545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25" lIns="63500" spcFirstLastPara="1" rIns="63500" wrap="square" tIns="4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Semiestructurada</a:t>
              </a:r>
              <a:endParaRPr b="0" i="0" sz="2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371474" y="1980756"/>
              <a:ext cx="2971799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3"/>
            <p:cNvSpPr txBox="1"/>
            <p:nvPr/>
          </p:nvSpPr>
          <p:spPr>
            <a:xfrm>
              <a:off x="386601" y="1995883"/>
              <a:ext cx="2941545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625" lIns="63500" spcFirstLastPara="1" rIns="63500" wrap="square" tIns="4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Libre</a:t>
              </a:r>
              <a:endParaRPr b="0" i="0" sz="2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90" name="Google Shape;490;p43"/>
          <p:cNvSpPr/>
          <p:nvPr/>
        </p:nvSpPr>
        <p:spPr>
          <a:xfrm>
            <a:off x="4357688" y="4786313"/>
            <a:ext cx="1000125" cy="35718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4357686" y="5426963"/>
            <a:ext cx="1000125" cy="35718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4357687" y="6013894"/>
            <a:ext cx="1000125" cy="35718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5514975" y="4559328"/>
            <a:ext cx="641508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Preguntas prefijadas 🡪 Criterios establecidos.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Preguntas prefijadas 🡪 Con mayor libertad.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hay estructura 🡪 Mayor dominio entrevistador.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ntrevista De Trabajo, Entrevista, Reclutamiento imagen png ..." id="494" name="Google Shape;4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7751" y="780974"/>
            <a:ext cx="4122185" cy="2381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ganización jerárquica iconos de computadora jerarquía, PNG ..." id="495" name="Google Shape;4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95" y="1559052"/>
            <a:ext cx="3590831" cy="252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/>
          </a:p>
        </p:txBody>
      </p:sp>
      <p:sp>
        <p:nvSpPr>
          <p:cNvPr id="501" name="Google Shape;501;p44"/>
          <p:cNvSpPr txBox="1"/>
          <p:nvPr>
            <p:ph idx="1" type="body"/>
          </p:nvPr>
        </p:nvSpPr>
        <p:spPr>
          <a:xfrm>
            <a:off x="414337" y="3352418"/>
            <a:ext cx="11287125" cy="3248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b="1" lang="en-US" sz="2200" u="sng">
                <a:latin typeface="Century Gothic"/>
                <a:ea typeface="Century Gothic"/>
                <a:cs typeface="Century Gothic"/>
                <a:sym typeface="Century Gothic"/>
              </a:rPr>
              <a:t>TIPOS DE ENTREVISTAS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4087581" y="2437362"/>
            <a:ext cx="4016838" cy="631106"/>
          </a:xfrm>
          <a:prstGeom prst="rect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Gill Sans"/>
              <a:buAutoNum type="arabicPeriod" startAt="4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ENTREVISTA DE TRABAJO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03" name="Google Shape;503;p44"/>
          <p:cNvGrpSpPr/>
          <p:nvPr/>
        </p:nvGrpSpPr>
        <p:grpSpPr>
          <a:xfrm>
            <a:off x="414337" y="3971925"/>
            <a:ext cx="3714749" cy="2628900"/>
            <a:chOff x="0" y="0"/>
            <a:chExt cx="3714749" cy="2628900"/>
          </a:xfrm>
        </p:grpSpPr>
        <p:sp>
          <p:nvSpPr>
            <p:cNvPr id="504" name="Google Shape;504;p44"/>
            <p:cNvSpPr/>
            <p:nvPr/>
          </p:nvSpPr>
          <p:spPr>
            <a:xfrm>
              <a:off x="0" y="0"/>
              <a:ext cx="3714749" cy="2628900"/>
            </a:xfrm>
            <a:prstGeom prst="roundRect">
              <a:avLst>
                <a:gd fmla="val 10000" name="adj"/>
              </a:avLst>
            </a:prstGeom>
            <a:solidFill>
              <a:srgbClr val="EB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4"/>
            <p:cNvSpPr txBox="1"/>
            <p:nvPr/>
          </p:nvSpPr>
          <p:spPr>
            <a:xfrm>
              <a:off x="0" y="0"/>
              <a:ext cx="3714749" cy="788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 participantes</a:t>
              </a:r>
              <a:endParaRPr b="0" i="0" sz="33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6" name="Google Shape;506;p44"/>
            <p:cNvSpPr/>
            <p:nvPr/>
          </p:nvSpPr>
          <p:spPr>
            <a:xfrm>
              <a:off x="371474" y="788894"/>
              <a:ext cx="2971799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4"/>
            <p:cNvSpPr txBox="1"/>
            <p:nvPr/>
          </p:nvSpPr>
          <p:spPr>
            <a:xfrm>
              <a:off x="386601" y="804021"/>
              <a:ext cx="2941545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800" lIns="58400" spcFirstLastPara="1" rIns="58400" wrap="square" tIns="4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Individual</a:t>
              </a:r>
              <a:endParaRPr b="0" i="0" sz="2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8" name="Google Shape;508;p44"/>
            <p:cNvSpPr/>
            <p:nvPr/>
          </p:nvSpPr>
          <p:spPr>
            <a:xfrm>
              <a:off x="371474" y="1384825"/>
              <a:ext cx="2971799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4"/>
            <p:cNvSpPr txBox="1"/>
            <p:nvPr/>
          </p:nvSpPr>
          <p:spPr>
            <a:xfrm>
              <a:off x="386601" y="1399952"/>
              <a:ext cx="2941545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800" lIns="58400" spcFirstLastPara="1" rIns="58400" wrap="square" tIns="4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Dinámicas grupales</a:t>
              </a:r>
              <a:endParaRPr b="0" i="0" sz="2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371474" y="1980756"/>
              <a:ext cx="2971799" cy="516473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4"/>
            <p:cNvSpPr txBox="1"/>
            <p:nvPr/>
          </p:nvSpPr>
          <p:spPr>
            <a:xfrm>
              <a:off x="386601" y="1995883"/>
              <a:ext cx="2941545" cy="486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800" lIns="58400" spcFirstLastPara="1" rIns="58400" wrap="square" tIns="4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Tribunal</a:t>
              </a:r>
              <a:endParaRPr b="0" i="0" sz="2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12" name="Google Shape;512;p44"/>
          <p:cNvSpPr/>
          <p:nvPr/>
        </p:nvSpPr>
        <p:spPr>
          <a:xfrm>
            <a:off x="4357688" y="4786313"/>
            <a:ext cx="1000125" cy="35718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4357686" y="5426963"/>
            <a:ext cx="1000125" cy="35718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4" name="Google Shape;514;p44"/>
          <p:cNvSpPr/>
          <p:nvPr/>
        </p:nvSpPr>
        <p:spPr>
          <a:xfrm>
            <a:off x="4357687" y="6013894"/>
            <a:ext cx="1000125" cy="35718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5514975" y="4559328"/>
            <a:ext cx="641508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entrevistador + un entrevistado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Uno/varios entrevistadores + Varios entrevistados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Varios entrevistadores + un entrevistado</a:t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ntrevista De Trabajo, Entrevista, Reclutamiento imagen png ..." id="516" name="Google Shape;5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7751" y="780974"/>
            <a:ext cx="4122185" cy="2381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cipantes PNG cliparts descarga gratuita | PNGOcean" id="517" name="Google Shape;51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336" y="2553080"/>
            <a:ext cx="29527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/>
          </a:p>
        </p:txBody>
      </p:sp>
      <p:sp>
        <p:nvSpPr>
          <p:cNvPr id="523" name="Google Shape;523;p45"/>
          <p:cNvSpPr txBox="1"/>
          <p:nvPr>
            <p:ph idx="1" type="body"/>
          </p:nvPr>
        </p:nvSpPr>
        <p:spPr>
          <a:xfrm>
            <a:off x="414337" y="3352418"/>
            <a:ext cx="11287125" cy="3248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b="1" lang="en-US" sz="2200" u="sng">
                <a:latin typeface="Century Gothic"/>
                <a:ea typeface="Century Gothic"/>
                <a:cs typeface="Century Gothic"/>
                <a:sym typeface="Century Gothic"/>
              </a:rPr>
              <a:t>TIPOS DE ENTREVISTAS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4" name="Google Shape;524;p45"/>
          <p:cNvSpPr txBox="1"/>
          <p:nvPr/>
        </p:nvSpPr>
        <p:spPr>
          <a:xfrm>
            <a:off x="4087581" y="2437362"/>
            <a:ext cx="4016838" cy="631106"/>
          </a:xfrm>
          <a:prstGeom prst="rect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Gill Sans"/>
              <a:buAutoNum type="arabicPeriod" startAt="4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ENTREVISTA DE TRABAJO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25" name="Google Shape;525;p45"/>
          <p:cNvGrpSpPr/>
          <p:nvPr/>
        </p:nvGrpSpPr>
        <p:grpSpPr>
          <a:xfrm>
            <a:off x="414337" y="3971925"/>
            <a:ext cx="3714749" cy="2628900"/>
            <a:chOff x="0" y="0"/>
            <a:chExt cx="3714749" cy="2628900"/>
          </a:xfrm>
        </p:grpSpPr>
        <p:sp>
          <p:nvSpPr>
            <p:cNvPr id="526" name="Google Shape;526;p45"/>
            <p:cNvSpPr/>
            <p:nvPr/>
          </p:nvSpPr>
          <p:spPr>
            <a:xfrm>
              <a:off x="0" y="0"/>
              <a:ext cx="3714749" cy="2628900"/>
            </a:xfrm>
            <a:prstGeom prst="roundRect">
              <a:avLst>
                <a:gd fmla="val 10000" name="adj"/>
              </a:avLst>
            </a:prstGeom>
            <a:solidFill>
              <a:srgbClr val="EBD1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5"/>
            <p:cNvSpPr txBox="1"/>
            <p:nvPr/>
          </p:nvSpPr>
          <p:spPr>
            <a:xfrm>
              <a:off x="0" y="0"/>
              <a:ext cx="3714749" cy="788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Por estrategia</a:t>
              </a:r>
              <a:endParaRPr b="0" i="0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371474" y="789440"/>
              <a:ext cx="2971799" cy="79264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5"/>
            <p:cNvSpPr txBox="1"/>
            <p:nvPr/>
          </p:nvSpPr>
          <p:spPr>
            <a:xfrm>
              <a:off x="394690" y="812656"/>
              <a:ext cx="2925367" cy="746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100" lIns="104125" spcFirstLastPara="1" rIns="104125" wrap="square" tIns="7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Asertiva</a:t>
              </a:r>
              <a:endParaRPr b="0" i="0" sz="4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371474" y="1704035"/>
              <a:ext cx="2971799" cy="792649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B7047"/>
                </a:gs>
                <a:gs pos="50000">
                  <a:srgbClr val="CB622A"/>
                </a:gs>
                <a:gs pos="100000">
                  <a:srgbClr val="C65C23"/>
                </a:gs>
              </a:gsLst>
              <a:lin ang="5400000" scaled="0"/>
            </a:gradFill>
            <a:ln>
              <a:noFill/>
            </a:ln>
            <a:effectLst>
              <a:outerShdw blurRad="55880" rotWithShape="0" algn="ctr" dir="5400000" dist="15240">
                <a:srgbClr val="000000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5"/>
            <p:cNvSpPr txBox="1"/>
            <p:nvPr/>
          </p:nvSpPr>
          <p:spPr>
            <a:xfrm>
              <a:off x="394690" y="1727251"/>
              <a:ext cx="2925367" cy="746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8100" lIns="104125" spcFirstLastPara="1" rIns="104125" wrap="square" tIns="7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 tensión</a:t>
              </a:r>
              <a:endParaRPr b="0" i="0" sz="4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32" name="Google Shape;532;p45"/>
          <p:cNvSpPr/>
          <p:nvPr/>
        </p:nvSpPr>
        <p:spPr>
          <a:xfrm>
            <a:off x="4357686" y="4976621"/>
            <a:ext cx="1000125" cy="35718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3" name="Google Shape;533;p45"/>
          <p:cNvSpPr/>
          <p:nvPr/>
        </p:nvSpPr>
        <p:spPr>
          <a:xfrm>
            <a:off x="4346459" y="5822110"/>
            <a:ext cx="1000125" cy="35718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4" name="Google Shape;534;p45"/>
          <p:cNvSpPr txBox="1"/>
          <p:nvPr/>
        </p:nvSpPr>
        <p:spPr>
          <a:xfrm>
            <a:off x="5563957" y="4548081"/>
            <a:ext cx="6834189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Actitud conciliadora del entrevistado </a:t>
            </a:r>
            <a:endParaRPr/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Situaciones complejas para desestabilizar.</a:t>
            </a:r>
            <a:endParaRPr b="0" i="0" sz="2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ntrevista De Trabajo, Entrevista, Reclutamiento imagen png ..." id="535" name="Google Shape;53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7751" y="780974"/>
            <a:ext cx="4122185" cy="2381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trevista de tensión" id="536" name="Google Shape;53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37" y="1534234"/>
            <a:ext cx="3703335" cy="243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3.2. HERRAMIENTAS PARA EL ACCESO AL EMPLEO </a:t>
            </a:r>
            <a:endParaRPr/>
          </a:p>
        </p:txBody>
      </p:sp>
      <p:sp>
        <p:nvSpPr>
          <p:cNvPr id="542" name="Google Shape;542;p46"/>
          <p:cNvSpPr txBox="1"/>
          <p:nvPr/>
        </p:nvSpPr>
        <p:spPr>
          <a:xfrm>
            <a:off x="4087581" y="2437362"/>
            <a:ext cx="4016838" cy="631106"/>
          </a:xfrm>
          <a:prstGeom prst="rect">
            <a:avLst/>
          </a:prstGeom>
          <a:solidFill>
            <a:schemeClr val="accent2"/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75A60"/>
              </a:buClr>
              <a:buSzPts val="2200"/>
              <a:buFont typeface="Gill Sans"/>
              <a:buAutoNum type="arabicPeriod" startAt="4"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ENTREVISTA DE TRABAJO</a:t>
            </a:r>
            <a:endParaRPr b="0" i="0" sz="2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ntrevista De Trabajo, Entrevista, Reclutamiento imagen png ..." id="543" name="Google Shape;54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7751" y="780974"/>
            <a:ext cx="4122185" cy="23817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46"/>
          <p:cNvGrpSpPr/>
          <p:nvPr/>
        </p:nvGrpSpPr>
        <p:grpSpPr>
          <a:xfrm>
            <a:off x="761805" y="3165009"/>
            <a:ext cx="10608517" cy="3478388"/>
            <a:chOff x="467891" y="2330"/>
            <a:chExt cx="10608517" cy="3478388"/>
          </a:xfrm>
        </p:grpSpPr>
        <p:sp>
          <p:nvSpPr>
            <p:cNvPr id="545" name="Google Shape;545;p46"/>
            <p:cNvSpPr/>
            <p:nvPr/>
          </p:nvSpPr>
          <p:spPr>
            <a:xfrm>
              <a:off x="9237753" y="2096743"/>
              <a:ext cx="91440" cy="390256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9525">
              <a:solidFill>
                <a:srgbClr val="D5958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6" name="Google Shape;546;p46"/>
            <p:cNvSpPr/>
            <p:nvPr/>
          </p:nvSpPr>
          <p:spPr>
            <a:xfrm>
              <a:off x="5697602" y="854408"/>
              <a:ext cx="3585870" cy="390256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9525">
              <a:solidFill>
                <a:srgbClr val="C96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7" name="Google Shape;547;p46"/>
            <p:cNvSpPr/>
            <p:nvPr/>
          </p:nvSpPr>
          <p:spPr>
            <a:xfrm>
              <a:off x="5651882" y="2096743"/>
              <a:ext cx="91440" cy="390256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9525">
              <a:solidFill>
                <a:srgbClr val="D5958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8" name="Google Shape;548;p46"/>
            <p:cNvSpPr/>
            <p:nvPr/>
          </p:nvSpPr>
          <p:spPr>
            <a:xfrm>
              <a:off x="5651882" y="854408"/>
              <a:ext cx="91440" cy="390256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9525">
              <a:solidFill>
                <a:srgbClr val="C96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9" name="Google Shape;549;p46"/>
            <p:cNvSpPr/>
            <p:nvPr/>
          </p:nvSpPr>
          <p:spPr>
            <a:xfrm>
              <a:off x="2066011" y="2096743"/>
              <a:ext cx="91440" cy="390256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9525">
              <a:solidFill>
                <a:srgbClr val="D5958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50" name="Google Shape;550;p46"/>
            <p:cNvSpPr/>
            <p:nvPr/>
          </p:nvSpPr>
          <p:spPr>
            <a:xfrm>
              <a:off x="2111731" y="854408"/>
              <a:ext cx="3585870" cy="390256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9525">
              <a:solidFill>
                <a:srgbClr val="C96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51" name="Google Shape;551;p46"/>
            <p:cNvSpPr/>
            <p:nvPr/>
          </p:nvSpPr>
          <p:spPr>
            <a:xfrm>
              <a:off x="3916718" y="2330"/>
              <a:ext cx="3561768" cy="85207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B6540"/>
                </a:gs>
                <a:gs pos="50000">
                  <a:srgbClr val="B75825"/>
                </a:gs>
                <a:gs pos="100000">
                  <a:srgbClr val="B3541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6"/>
            <p:cNvSpPr/>
            <p:nvPr/>
          </p:nvSpPr>
          <p:spPr>
            <a:xfrm>
              <a:off x="4065813" y="143970"/>
              <a:ext cx="3561768" cy="85207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B55A2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6"/>
            <p:cNvSpPr txBox="1"/>
            <p:nvPr/>
          </p:nvSpPr>
          <p:spPr>
            <a:xfrm>
              <a:off x="4090770" y="168927"/>
              <a:ext cx="3511854" cy="802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Pruebas complementarias</a:t>
              </a:r>
              <a:endParaRPr b="1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951334" y="1244665"/>
              <a:ext cx="2320793" cy="85207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C754C"/>
                </a:gs>
                <a:gs pos="50000">
                  <a:srgbClr val="CB6833"/>
                </a:gs>
                <a:gs pos="100000">
                  <a:srgbClr val="C6622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1100429" y="1386305"/>
              <a:ext cx="2320793" cy="85207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C96A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6"/>
            <p:cNvSpPr txBox="1"/>
            <p:nvPr/>
          </p:nvSpPr>
          <p:spPr>
            <a:xfrm>
              <a:off x="1125386" y="1411262"/>
              <a:ext cx="2270879" cy="802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Test personalidad</a:t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467891" y="2486999"/>
              <a:ext cx="3287680" cy="85207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69E8B"/>
                </a:gs>
                <a:gs pos="50000">
                  <a:srgbClr val="D6947E"/>
                </a:gs>
                <a:gs pos="100000">
                  <a:srgbClr val="D18A7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616986" y="2628640"/>
              <a:ext cx="3287680" cy="85207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D595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6"/>
            <p:cNvSpPr txBox="1"/>
            <p:nvPr/>
          </p:nvSpPr>
          <p:spPr>
            <a:xfrm>
              <a:off x="641943" y="2653597"/>
              <a:ext cx="3237766" cy="802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Carácter y forma de ser.</a:t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4537205" y="1244665"/>
              <a:ext cx="2320793" cy="85207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C754C"/>
                </a:gs>
                <a:gs pos="50000">
                  <a:srgbClr val="CB6833"/>
                </a:gs>
                <a:gs pos="100000">
                  <a:srgbClr val="C6622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4686300" y="1386305"/>
              <a:ext cx="2320793" cy="85207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C96A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6"/>
            <p:cNvSpPr txBox="1"/>
            <p:nvPr/>
          </p:nvSpPr>
          <p:spPr>
            <a:xfrm>
              <a:off x="4711257" y="1411262"/>
              <a:ext cx="2270879" cy="802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Test psicotécnicos</a:t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4053762" y="2486999"/>
              <a:ext cx="3287680" cy="85207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69E8B"/>
                </a:gs>
                <a:gs pos="50000">
                  <a:srgbClr val="D6947E"/>
                </a:gs>
                <a:gs pos="100000">
                  <a:srgbClr val="D18A7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4202857" y="2628640"/>
              <a:ext cx="3287680" cy="85207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D595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6"/>
            <p:cNvSpPr txBox="1"/>
            <p:nvPr/>
          </p:nvSpPr>
          <p:spPr>
            <a:xfrm>
              <a:off x="4227814" y="2653597"/>
              <a:ext cx="3237766" cy="802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Aptitudes o capacidades concretas.</a:t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8123076" y="1244665"/>
              <a:ext cx="2320793" cy="85207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C754C"/>
                </a:gs>
                <a:gs pos="50000">
                  <a:srgbClr val="CB6833"/>
                </a:gs>
                <a:gs pos="100000">
                  <a:srgbClr val="C6622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8272171" y="1386305"/>
              <a:ext cx="2320793" cy="85207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C96A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6"/>
            <p:cNvSpPr txBox="1"/>
            <p:nvPr/>
          </p:nvSpPr>
          <p:spPr>
            <a:xfrm>
              <a:off x="8297128" y="1411262"/>
              <a:ext cx="2270879" cy="802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Pruebas profesionales</a:t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7639633" y="2486999"/>
              <a:ext cx="3287680" cy="85207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69E8B"/>
                </a:gs>
                <a:gs pos="50000">
                  <a:srgbClr val="D6947E"/>
                </a:gs>
                <a:gs pos="100000">
                  <a:srgbClr val="D18A7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7788728" y="2628640"/>
              <a:ext cx="3287680" cy="85207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D595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6"/>
            <p:cNvSpPr txBox="1"/>
            <p:nvPr/>
          </p:nvSpPr>
          <p:spPr>
            <a:xfrm>
              <a:off x="7813685" y="2653597"/>
              <a:ext cx="3237766" cy="802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Destrezas y conocimientos relacionados con el puesto.</a:t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4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LA CARRERA PROFESIONAL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214312" y="2604326"/>
            <a:ext cx="9286875" cy="4034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¿Qué es la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Empleabilidad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Capacidad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de una persona para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encontrar empleo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en función de su </a:t>
            </a:r>
            <a:r>
              <a:rPr b="1" lang="en-US" sz="2200" u="sng">
                <a:latin typeface="Century Gothic"/>
                <a:ea typeface="Century Gothic"/>
                <a:cs typeface="Century Gothic"/>
                <a:sym typeface="Century Gothic"/>
              </a:rPr>
              <a:t>grado de empleabilidad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Char char="-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Capacidades, competencias y habilidades. </a:t>
            </a:r>
            <a:endParaRPr/>
          </a:p>
          <a:p>
            <a:pPr indent="-228600" lvl="0" marL="228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Char char="-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Formación académica</a:t>
            </a:r>
            <a:endParaRPr/>
          </a:p>
          <a:p>
            <a:pPr indent="-228600" lvl="0" marL="228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Char char="-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Experiencia profesional</a:t>
            </a:r>
            <a:endParaRPr/>
          </a:p>
          <a:p>
            <a:pPr indent="-228600" lvl="0" marL="228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Char char="-"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Cualidades y actitudes (marca personal). 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uertas abiertas al Deporte en Collado Villalba | Atletismo dibujo ..."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4291" y="32537"/>
            <a:ext cx="3459737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4672011" y="4345352"/>
            <a:ext cx="371475" cy="55216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B376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rendizaje por competencias: aprendiendo a ser - EVirtualplus" id="122" name="Google Shape;12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7700" y="2227206"/>
            <a:ext cx="7531186" cy="4236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LA CARRERA PROFESIONAL</a:t>
            </a:r>
            <a:endParaRPr/>
          </a:p>
        </p:txBody>
      </p:sp>
      <p:pic>
        <p:nvPicPr>
          <p:cNvPr id="128" name="Google Shape;128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750" y="2601621"/>
            <a:ext cx="10195099" cy="383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4514851" y="2543823"/>
            <a:ext cx="3271838" cy="4572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AUTOCONOCIMIENTO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6" name="Google Shape;136;p18"/>
          <p:cNvGraphicFramePr/>
          <p:nvPr/>
        </p:nvGraphicFramePr>
        <p:xfrm>
          <a:off x="2230438" y="28860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{094FBE43-4F83-4C98-A5FA-3E59646B3522}</a:tableStyleId>
              </a:tblPr>
              <a:tblGrid>
                <a:gridCol w="3865575"/>
                <a:gridCol w="3865575"/>
              </a:tblGrid>
              <a:tr h="909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Competencias técnicas</a:t>
                      </a:r>
                      <a:endParaRPr sz="22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Competencias genéricas </a:t>
                      </a:r>
                      <a:endParaRPr sz="22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 anchor="ctr"/>
                </a:tc>
              </a:tr>
              <a:tr h="909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Saber (Conocimientos)</a:t>
                      </a:r>
                      <a:endParaRPr sz="22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Saber estar (Actitudes)</a:t>
                      </a:r>
                      <a:endParaRPr sz="22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 anchor="ctr"/>
                </a:tc>
              </a:tr>
              <a:tr h="909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Saber-hacer (Habilidades)</a:t>
                      </a:r>
                      <a:endParaRPr sz="22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Querer hacer (Motivaciones)</a:t>
                      </a:r>
                      <a:endParaRPr sz="22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descr="o es el conocimiento lo que contribuye al éxito, sino la fe y la ..."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321" y="2491167"/>
            <a:ext cx="2293694" cy="211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eoría De Las Inteligencias Múltiples, La Inteligencia, La ..." id="138" name="Google Shape;1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014" y="4971520"/>
            <a:ext cx="2794001" cy="1862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Emoción, Seis Segundos, Psicología imagen png - imagen ..." id="139" name="Google Shape;13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7448" y="2491167"/>
            <a:ext cx="4101518" cy="2278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tivación descarga gratuita de png - La Motivación De Los ..." id="140" name="Google Shape;14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33903" y="4794514"/>
            <a:ext cx="1640946" cy="164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1. AUTOCONOCIMIENTO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 es el conocimiento lo que contribuye al éxito, sino la fe y la ..."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591" y="2539999"/>
            <a:ext cx="2293694" cy="211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eoría De Las Inteligencias Múltiples, La Inteligencia, La ..." id="148" name="Google Shape;1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437" y="4995333"/>
            <a:ext cx="2794001" cy="1862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Emoción, Seis Segundos, Psicología imagen png - imagen ..." id="149" name="Google Shape;14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1781" y="2375399"/>
            <a:ext cx="4101518" cy="2278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tivación descarga gratuita de png - La Motivación De Los ..." id="150" name="Google Shape;15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8866" y="4654021"/>
            <a:ext cx="1640946" cy="1640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2239822" y="3489615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-US" sz="2200" u="sng">
                <a:latin typeface="Century Gothic"/>
                <a:ea typeface="Century Gothic"/>
                <a:cs typeface="Century Gothic"/>
                <a:sym typeface="Century Gothic"/>
              </a:rPr>
              <a:t>ACTIVIDADES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DAFO personal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u="sng">
                <a:solidFill>
                  <a:schemeClr val="hlink"/>
                </a:solidFill>
                <a:hlinkClick r:id="rId7"/>
              </a:rPr>
              <a:t>https://www.16personalities.com/es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b="1" sz="2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2286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14300" lvl="0" marL="2286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ITINERARIOS FORMATIVOS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1036320" y="2638044"/>
            <a:ext cx="10058400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Trayectoria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que se recorre para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adquirir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 o complementar los </a:t>
            </a:r>
            <a:r>
              <a:rPr b="1" lang="en-US" sz="2200" u="sng">
                <a:latin typeface="Century Gothic"/>
                <a:ea typeface="Century Gothic"/>
                <a:cs typeface="Century Gothic"/>
                <a:sym typeface="Century Gothic"/>
              </a:rPr>
              <a:t>conocimientos y competencias 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necesarios </a:t>
            </a:r>
            <a:r>
              <a:rPr b="1" lang="en-US" sz="2200">
                <a:latin typeface="Century Gothic"/>
                <a:ea typeface="Century Gothic"/>
                <a:cs typeface="Century Gothic"/>
                <a:sym typeface="Century Gothic"/>
              </a:rPr>
              <a:t>para desarrollar un trabajo</a:t>
            </a: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”.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ill Sans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Century Gothic"/>
              <a:buNone/>
            </a:pPr>
            <a:r>
              <a:rPr lang="en-US" sz="2200">
                <a:latin typeface="Century Gothic"/>
                <a:ea typeface="Century Gothic"/>
                <a:cs typeface="Century Gothic"/>
                <a:sym typeface="Century Gothic"/>
              </a:rPr>
              <a:t>3 vías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8" name="Google Shape;158;p20"/>
          <p:cNvGrpSpPr/>
          <p:nvPr/>
        </p:nvGrpSpPr>
        <p:grpSpPr>
          <a:xfrm>
            <a:off x="956906" y="4902201"/>
            <a:ext cx="9988627" cy="1322421"/>
            <a:chOff x="697826" y="35"/>
            <a:chExt cx="9988627" cy="1322421"/>
          </a:xfrm>
        </p:grpSpPr>
        <p:sp>
          <p:nvSpPr>
            <p:cNvPr id="159" name="Google Shape;159;p20"/>
            <p:cNvSpPr/>
            <p:nvPr/>
          </p:nvSpPr>
          <p:spPr>
            <a:xfrm>
              <a:off x="697826" y="35"/>
              <a:ext cx="3182606" cy="1322421"/>
            </a:xfrm>
            <a:prstGeom prst="rect">
              <a:avLst/>
            </a:prstGeom>
            <a:gradFill>
              <a:gsLst>
                <a:gs pos="0">
                  <a:srgbClr val="F5A83E"/>
                </a:gs>
                <a:gs pos="50000">
                  <a:srgbClr val="F7A117"/>
                </a:gs>
                <a:gs pos="100000">
                  <a:srgbClr val="F69C0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 txBox="1"/>
            <p:nvPr/>
          </p:nvSpPr>
          <p:spPr>
            <a:xfrm>
              <a:off x="697826" y="35"/>
              <a:ext cx="3182606" cy="1322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Sistema educativo 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4100836" y="35"/>
              <a:ext cx="3182606" cy="1322421"/>
            </a:xfrm>
            <a:prstGeom prst="rect">
              <a:avLst/>
            </a:prstGeom>
            <a:gradFill>
              <a:gsLst>
                <a:gs pos="0">
                  <a:srgbClr val="F5A83E"/>
                </a:gs>
                <a:gs pos="50000">
                  <a:srgbClr val="F7A117"/>
                </a:gs>
                <a:gs pos="100000">
                  <a:srgbClr val="F69C0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 txBox="1"/>
            <p:nvPr/>
          </p:nvSpPr>
          <p:spPr>
            <a:xfrm>
              <a:off x="4100836" y="35"/>
              <a:ext cx="3182606" cy="1322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Experiencia laboral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7503847" y="35"/>
              <a:ext cx="3182606" cy="1322421"/>
            </a:xfrm>
            <a:prstGeom prst="rect">
              <a:avLst/>
            </a:prstGeom>
            <a:gradFill>
              <a:gsLst>
                <a:gs pos="0">
                  <a:srgbClr val="F5A83E"/>
                </a:gs>
                <a:gs pos="50000">
                  <a:srgbClr val="F7A117"/>
                </a:gs>
                <a:gs pos="100000">
                  <a:srgbClr val="F69C0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7503847" y="35"/>
              <a:ext cx="3182606" cy="1322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Certificados de profesionalidad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7591646" y="1318491"/>
            <a:ext cx="3934047" cy="1871275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2. ITINERARIOS FORMATIVOS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21"/>
          <p:cNvGrpSpPr/>
          <p:nvPr/>
        </p:nvGrpSpPr>
        <p:grpSpPr>
          <a:xfrm>
            <a:off x="7972859" y="3658632"/>
            <a:ext cx="3179925" cy="1321308"/>
            <a:chOff x="257166" y="1184"/>
            <a:chExt cx="3179925" cy="1321308"/>
          </a:xfrm>
        </p:grpSpPr>
        <p:sp>
          <p:nvSpPr>
            <p:cNvPr id="171" name="Google Shape;171;p21"/>
            <p:cNvSpPr/>
            <p:nvPr/>
          </p:nvSpPr>
          <p:spPr>
            <a:xfrm>
              <a:off x="257166" y="1184"/>
              <a:ext cx="3179925" cy="1321308"/>
            </a:xfrm>
            <a:prstGeom prst="rect">
              <a:avLst/>
            </a:prstGeom>
            <a:gradFill>
              <a:gsLst>
                <a:gs pos="0">
                  <a:srgbClr val="F5A83E"/>
                </a:gs>
                <a:gs pos="50000">
                  <a:srgbClr val="F7A117"/>
                </a:gs>
                <a:gs pos="100000">
                  <a:srgbClr val="F69C0C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 txBox="1"/>
            <p:nvPr/>
          </p:nvSpPr>
          <p:spPr>
            <a:xfrm>
              <a:off x="257166" y="1184"/>
              <a:ext cx="3179925" cy="13213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Sistema educativo 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ué es la LOMCE. Una ley cuando menos controvertida" id="173" name="Google Shape;1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712" y="97750"/>
            <a:ext cx="5849679" cy="66408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4832350" y="3784448"/>
            <a:ext cx="5334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GM</a:t>
            </a:r>
            <a:endParaRPr b="1" i="0" sz="10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762500" y="6172048"/>
            <a:ext cx="6731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GS</a:t>
            </a:r>
            <a:endParaRPr b="1" i="0" sz="105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quete">
  <a:themeElements>
    <a:clrScheme name="Paque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